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58" r:id="rId2"/>
  </p:sldMasterIdLst>
  <p:sldIdLst>
    <p:sldId id="263" r:id="rId3"/>
    <p:sldId id="264" r:id="rId4"/>
    <p:sldId id="265" r:id="rId5"/>
    <p:sldId id="276" r:id="rId6"/>
    <p:sldId id="269" r:id="rId7"/>
    <p:sldId id="277" r:id="rId8"/>
    <p:sldId id="272" r:id="rId9"/>
    <p:sldId id="273" r:id="rId10"/>
    <p:sldId id="274" r:id="rId11"/>
    <p:sldId id="275" r:id="rId12"/>
    <p:sldId id="270" r:id="rId13"/>
    <p:sldId id="280" r:id="rId14"/>
    <p:sldId id="278" r:id="rId15"/>
    <p:sldId id="271" r:id="rId16"/>
    <p:sldId id="281" r:id="rId17"/>
    <p:sldId id="283" r:id="rId18"/>
    <p:sldId id="284" r:id="rId19"/>
    <p:sldId id="285" r:id="rId20"/>
    <p:sldId id="294" r:id="rId21"/>
    <p:sldId id="286" r:id="rId22"/>
    <p:sldId id="289" r:id="rId23"/>
    <p:sldId id="290" r:id="rId24"/>
    <p:sldId id="291" r:id="rId25"/>
    <p:sldId id="292" r:id="rId26"/>
    <p:sldId id="293" r:id="rId27"/>
    <p:sldId id="296" r:id="rId28"/>
    <p:sldId id="295" r:id="rId29"/>
    <p:sldId id="268"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780" autoAdjust="0"/>
    <p:restoredTop sz="94660"/>
  </p:normalViewPr>
  <p:slideViewPr>
    <p:cSldViewPr>
      <p:cViewPr varScale="1">
        <p:scale>
          <a:sx n="113" d="100"/>
          <a:sy n="113" d="100"/>
        </p:scale>
        <p:origin x="-15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descr="어두운 수평선"/>
          <p:cNvSpPr>
            <a:spLocks noChangeArrowheads="1"/>
          </p:cNvSpPr>
          <p:nvPr/>
        </p:nvSpPr>
        <p:spPr bwMode="auto">
          <a:xfrm>
            <a:off x="0" y="0"/>
            <a:ext cx="9144000" cy="1773238"/>
          </a:xfrm>
          <a:prstGeom prst="rect">
            <a:avLst/>
          </a:prstGeom>
          <a:blipFill dpi="0" rotWithShape="0">
            <a:blip r:embed="rId3"/>
            <a:srcRect/>
            <a:tile tx="0" ty="0" sx="100000" sy="100000" flip="none" algn="tl"/>
          </a:blipFill>
          <a:ln w="9525">
            <a:noFill/>
            <a:miter lim="800000"/>
            <a:headEnd/>
            <a:tailEnd/>
          </a:ln>
          <a:effectLst/>
        </p:spPr>
        <p:txBody>
          <a:bodyPr wrap="none" anchor="ctr"/>
          <a:lstStyle/>
          <a:p>
            <a:endParaRPr lang="zh-CN" altLang="en-US"/>
          </a:p>
        </p:txBody>
      </p:sp>
      <p:sp>
        <p:nvSpPr>
          <p:cNvPr id="2051" name="Rectangle 3"/>
          <p:cNvSpPr>
            <a:spLocks noGrp="1" noChangeArrowheads="1"/>
          </p:cNvSpPr>
          <p:nvPr>
            <p:ph type="ctrTitle" sz="quarter"/>
          </p:nvPr>
        </p:nvSpPr>
        <p:spPr>
          <a:xfrm>
            <a:off x="3419477" y="2565400"/>
            <a:ext cx="5561013" cy="1943100"/>
          </a:xfrm>
        </p:spPr>
        <p:txBody>
          <a:bodyPr/>
          <a:lstStyle>
            <a:lvl1pPr>
              <a:defRPr sz="2700"/>
            </a:lvl1pPr>
          </a:lstStyle>
          <a:p>
            <a:r>
              <a:rPr lang="en-US" altLang="zh-CN"/>
              <a:t>Click to edit Master title style</a:t>
            </a:r>
          </a:p>
        </p:txBody>
      </p:sp>
      <p:sp>
        <p:nvSpPr>
          <p:cNvPr id="2052" name="Rectangle 4"/>
          <p:cNvSpPr>
            <a:spLocks noGrp="1" noChangeArrowheads="1"/>
          </p:cNvSpPr>
          <p:nvPr>
            <p:ph type="subTitle" sz="quarter" idx="1"/>
          </p:nvPr>
        </p:nvSpPr>
        <p:spPr>
          <a:xfrm>
            <a:off x="1403350" y="5487988"/>
            <a:ext cx="6400800" cy="533400"/>
          </a:xfrm>
        </p:spPr>
        <p:txBody>
          <a:bodyPr/>
          <a:lstStyle>
            <a:lvl1pPr marL="0" indent="0" algn="ctr">
              <a:buFont typeface="Wingdings" pitchFamily="2" charset="2"/>
              <a:buNone/>
              <a:defRPr sz="1350">
                <a:solidFill>
                  <a:schemeClr val="bg1"/>
                </a:solidFill>
              </a:defRPr>
            </a:lvl1pPr>
          </a:lstStyle>
          <a:p>
            <a:r>
              <a:rPr lang="en-US" altLang="zh-CN"/>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6" name="灯片编号占位符 5"/>
          <p:cNvSpPr>
            <a:spLocks noGrp="1"/>
          </p:cNvSpPr>
          <p:nvPr>
            <p:ph type="sldNum" sz="quarter" idx="12"/>
          </p:nvPr>
        </p:nvSpPr>
        <p:spPr/>
        <p:txBody>
          <a:bodyPr/>
          <a:lstStyle>
            <a:lvl1pPr>
              <a:defRPr/>
            </a:lvl1pPr>
          </a:lstStyle>
          <a:p>
            <a:fld id="{AFBBD6B5-6BF7-441A-AF92-CE9CD1B37AF9}" type="slidenum">
              <a:rPr lang="ko-KR" alt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5116" y="227019"/>
            <a:ext cx="2071687" cy="609758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95288" y="227019"/>
            <a:ext cx="6067425" cy="609758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6" name="灯片编号占位符 5"/>
          <p:cNvSpPr>
            <a:spLocks noGrp="1"/>
          </p:cNvSpPr>
          <p:nvPr>
            <p:ph type="sldNum" sz="quarter" idx="12"/>
          </p:nvPr>
        </p:nvSpPr>
        <p:spPr/>
        <p:txBody>
          <a:bodyPr/>
          <a:lstStyle>
            <a:lvl1pPr>
              <a:defRPr/>
            </a:lvl1pPr>
          </a:lstStyle>
          <a:p>
            <a:fld id="{81872F5A-0675-48E9-A941-ECCC565C8942}" type="slidenum">
              <a:rPr lang="ko-KR" alt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95289" y="227013"/>
            <a:ext cx="7129462" cy="609600"/>
          </a:xfrm>
        </p:spPr>
        <p:txBody>
          <a:bodyPr/>
          <a:lstStyle/>
          <a:p>
            <a:r>
              <a:rPr lang="zh-CN" altLang="en-US"/>
              <a:t>单击此处编辑母版标题样式</a:t>
            </a:r>
          </a:p>
        </p:txBody>
      </p:sp>
      <p:sp>
        <p:nvSpPr>
          <p:cNvPr id="3" name="文本占位符 2"/>
          <p:cNvSpPr>
            <a:spLocks noGrp="1"/>
          </p:cNvSpPr>
          <p:nvPr>
            <p:ph type="body" sz="half" idx="1"/>
          </p:nvPr>
        </p:nvSpPr>
        <p:spPr>
          <a:xfrm>
            <a:off x="395288" y="981078"/>
            <a:ext cx="4068762" cy="5343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6451" y="981078"/>
            <a:ext cx="4070350" cy="5343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7" name="灯片编号占位符 6"/>
          <p:cNvSpPr>
            <a:spLocks noGrp="1"/>
          </p:cNvSpPr>
          <p:nvPr>
            <p:ph type="sldNum" sz="quarter" idx="12"/>
          </p:nvPr>
        </p:nvSpPr>
        <p:spPr>
          <a:xfrm>
            <a:off x="3276600" y="6477000"/>
            <a:ext cx="2133600" cy="304800"/>
          </a:xfrm>
        </p:spPr>
        <p:txBody>
          <a:bodyPr/>
          <a:lstStyle>
            <a:lvl1pPr>
              <a:defRPr/>
            </a:lvl1pPr>
          </a:lstStyle>
          <a:p>
            <a:fld id="{A66E6A94-222A-4A7D-A404-F7C51DD346BE}" type="slidenum">
              <a:rPr lang="ko-KR" alt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31"/>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0077A82-5441-4D7F-8975-2BC4883CAB03}" type="slidenum">
              <a:rPr lang="en-US" altLang="zh-CN"/>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5B7F00E-893F-45F6-8668-231D6CB00809}" type="slidenum">
              <a:rPr lang="en-US" altLang="zh-CN"/>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6"/>
            <a:ext cx="7772400" cy="1362075"/>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BC230AB-723A-41E4-8603-B3C9B85FF000}" type="slidenum">
              <a:rPr lang="en-US" altLang="zh-CN"/>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6"/>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6"/>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AE0EACBB-F344-46CF-A024-D851DD3593E8}" type="slidenum">
              <a:rPr lang="en-US" altLang="zh-CN"/>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8"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8"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1AD2F219-38FF-408B-8AD6-D65303FF4ADE}" type="slidenum">
              <a:rPr lang="en-US" altLang="zh-CN"/>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71CA0F98-CD5D-475B-A46B-943C155842FB}" type="slidenum">
              <a:rPr lang="en-US" altLang="zh-CN"/>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49EDFD53-169C-4834-B8D7-08DAE3BEDE3F}"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灯片编号占位符 5"/>
          <p:cNvSpPr>
            <a:spLocks noGrp="1"/>
          </p:cNvSpPr>
          <p:nvPr>
            <p:ph type="sldNum" sz="quarter" idx="12"/>
          </p:nvPr>
        </p:nvSpPr>
        <p:spPr/>
        <p:txBody>
          <a:bodyPr/>
          <a:lstStyle>
            <a:lvl1pPr>
              <a:defRPr/>
            </a:lvl1pPr>
          </a:lstStyle>
          <a:p>
            <a:fld id="{B97951D3-9107-4B2C-9ACA-9A617DA79B7B}" type="slidenum">
              <a:rPr lang="ko-KR" altLang="en-US"/>
              <a:pPr/>
              <a:t>‹#›</a:t>
            </a:fld>
            <a:endParaRPr lang="en-US"/>
          </a:p>
        </p:txBody>
      </p:sp>
      <p:pic>
        <p:nvPicPr>
          <p:cNvPr id="7" name="图片 6">
            <a:extLst>
              <a:ext uri="{FF2B5EF4-FFF2-40B4-BE49-F238E27FC236}">
                <a16:creationId xmlns:a16="http://schemas.microsoft.com/office/drawing/2014/main" xmlns="" id="{362B0BF7-7AC5-4A38-BEB2-464153BFA48E}"/>
              </a:ext>
            </a:extLst>
          </p:cNvPr>
          <p:cNvPicPr>
            <a:picLocks noChangeAspect="1"/>
          </p:cNvPicPr>
          <p:nvPr userDrawn="1"/>
        </p:nvPicPr>
        <p:blipFill>
          <a:blip r:embed="rId2"/>
          <a:stretch>
            <a:fillRect/>
          </a:stretch>
        </p:blipFill>
        <p:spPr>
          <a:xfrm>
            <a:off x="8190402" y="260648"/>
            <a:ext cx="365792" cy="48162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0" y="273056"/>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A1967350-B333-46C0-A557-902E7F18BB43}" type="slidenum">
              <a:rPr lang="en-US" altLang="zh-CN"/>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32A1CF3-A223-4A5A-82F3-250DBB82EFF1}" type="slidenum">
              <a:rPr lang="en-US" altLang="zh-CN"/>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E83BBAD-3E35-485D-8E97-B44195D3AAF5}" type="slidenum">
              <a:rPr lang="en-US" altLang="zh-CN"/>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4"/>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44"/>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B180D63-1FEE-4C8C-8F89-9E1C8757BE6D}"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6"/>
            <a:ext cx="7772400" cy="1362075"/>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6" name="灯片编号占位符 5"/>
          <p:cNvSpPr>
            <a:spLocks noGrp="1"/>
          </p:cNvSpPr>
          <p:nvPr>
            <p:ph type="sldNum" sz="quarter" idx="12"/>
          </p:nvPr>
        </p:nvSpPr>
        <p:spPr/>
        <p:txBody>
          <a:bodyPr/>
          <a:lstStyle>
            <a:lvl1pPr>
              <a:defRPr/>
            </a:lvl1pPr>
          </a:lstStyle>
          <a:p>
            <a:fld id="{92C3AB1B-5B32-4E24-AD9B-1C20C106B43C}" type="slidenum">
              <a:rPr lang="ko-KR" altLang="en-US"/>
              <a:pPr/>
              <a:t>‹#›</a:t>
            </a:fld>
            <a:endParaRPr lang="en-US"/>
          </a:p>
        </p:txBody>
      </p:sp>
      <p:pic>
        <p:nvPicPr>
          <p:cNvPr id="7" name="图片 6">
            <a:extLst>
              <a:ext uri="{FF2B5EF4-FFF2-40B4-BE49-F238E27FC236}">
                <a16:creationId xmlns:a16="http://schemas.microsoft.com/office/drawing/2014/main" xmlns="" id="{5398DD27-EDA6-485A-A770-F068F3303133}"/>
              </a:ext>
            </a:extLst>
          </p:cNvPr>
          <p:cNvPicPr>
            <a:picLocks noChangeAspect="1"/>
          </p:cNvPicPr>
          <p:nvPr userDrawn="1"/>
        </p:nvPicPr>
        <p:blipFill>
          <a:blip r:embed="rId2"/>
          <a:stretch>
            <a:fillRect/>
          </a:stretch>
        </p:blipFill>
        <p:spPr>
          <a:xfrm>
            <a:off x="8190402" y="260648"/>
            <a:ext cx="365792" cy="48162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95288" y="981078"/>
            <a:ext cx="4068762" cy="53435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6451" y="981078"/>
            <a:ext cx="4070350" cy="534352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灯片编号占位符 6"/>
          <p:cNvSpPr>
            <a:spLocks noGrp="1"/>
          </p:cNvSpPr>
          <p:nvPr>
            <p:ph type="sldNum" sz="quarter" idx="12"/>
          </p:nvPr>
        </p:nvSpPr>
        <p:spPr/>
        <p:txBody>
          <a:bodyPr/>
          <a:lstStyle>
            <a:lvl1pPr>
              <a:defRPr/>
            </a:lvl1pPr>
          </a:lstStyle>
          <a:p>
            <a:fld id="{FB113584-1B17-4E70-93FD-1E7FD90F1B43}" type="slidenum">
              <a:rPr lang="ko-KR" altLang="en-US"/>
              <a:pPr/>
              <a:t>‹#›</a:t>
            </a:fld>
            <a:endParaRPr lang="en-US"/>
          </a:p>
        </p:txBody>
      </p:sp>
      <p:pic>
        <p:nvPicPr>
          <p:cNvPr id="8" name="图片 7">
            <a:extLst>
              <a:ext uri="{FF2B5EF4-FFF2-40B4-BE49-F238E27FC236}">
                <a16:creationId xmlns:a16="http://schemas.microsoft.com/office/drawing/2014/main" xmlns="" id="{CCEAD98B-0372-428B-89D9-19F4CD05CA71}"/>
              </a:ext>
            </a:extLst>
          </p:cNvPr>
          <p:cNvPicPr>
            <a:picLocks noChangeAspect="1"/>
          </p:cNvPicPr>
          <p:nvPr userDrawn="1"/>
        </p:nvPicPr>
        <p:blipFill>
          <a:blip r:embed="rId2"/>
          <a:stretch>
            <a:fillRect/>
          </a:stretch>
        </p:blipFill>
        <p:spPr>
          <a:xfrm>
            <a:off x="8190402" y="260648"/>
            <a:ext cx="365792" cy="48162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8"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8"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灯片编号占位符 8"/>
          <p:cNvSpPr>
            <a:spLocks noGrp="1"/>
          </p:cNvSpPr>
          <p:nvPr>
            <p:ph type="sldNum" sz="quarter" idx="12"/>
          </p:nvPr>
        </p:nvSpPr>
        <p:spPr/>
        <p:txBody>
          <a:bodyPr/>
          <a:lstStyle>
            <a:lvl1pPr>
              <a:defRPr/>
            </a:lvl1pPr>
          </a:lstStyle>
          <a:p>
            <a:fld id="{044F3448-A517-4A3E-A9D0-3600CD0609D7}" type="slidenum">
              <a:rPr lang="ko-KR" altLang="en-US"/>
              <a:pPr/>
              <a:t>‹#›</a:t>
            </a:fld>
            <a:endParaRPr lang="en-US"/>
          </a:p>
        </p:txBody>
      </p:sp>
      <p:pic>
        <p:nvPicPr>
          <p:cNvPr id="10" name="图片 9">
            <a:extLst>
              <a:ext uri="{FF2B5EF4-FFF2-40B4-BE49-F238E27FC236}">
                <a16:creationId xmlns:a16="http://schemas.microsoft.com/office/drawing/2014/main" xmlns="" id="{DA083439-B695-4955-B29D-EC3BCA769AA2}"/>
              </a:ext>
            </a:extLst>
          </p:cNvPr>
          <p:cNvPicPr>
            <a:picLocks noChangeAspect="1"/>
          </p:cNvPicPr>
          <p:nvPr userDrawn="1"/>
        </p:nvPicPr>
        <p:blipFill>
          <a:blip r:embed="rId2"/>
          <a:stretch>
            <a:fillRect/>
          </a:stretch>
        </p:blipFill>
        <p:spPr>
          <a:xfrm>
            <a:off x="8190402" y="260648"/>
            <a:ext cx="365792" cy="48162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4" name="页脚占位符 3"/>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5" name="灯片编号占位符 4"/>
          <p:cNvSpPr>
            <a:spLocks noGrp="1"/>
          </p:cNvSpPr>
          <p:nvPr>
            <p:ph type="sldNum" sz="quarter" idx="12"/>
          </p:nvPr>
        </p:nvSpPr>
        <p:spPr/>
        <p:txBody>
          <a:bodyPr/>
          <a:lstStyle>
            <a:lvl1pPr>
              <a:defRPr/>
            </a:lvl1pPr>
          </a:lstStyle>
          <a:p>
            <a:fld id="{7C844F4E-021C-4D65-BD86-1C023589B6E1}" type="slidenum">
              <a:rPr lang="ko-KR" alt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4" name="灯片编号占位符 3"/>
          <p:cNvSpPr>
            <a:spLocks noGrp="1"/>
          </p:cNvSpPr>
          <p:nvPr>
            <p:ph type="sldNum" sz="quarter" idx="12"/>
          </p:nvPr>
        </p:nvSpPr>
        <p:spPr/>
        <p:txBody>
          <a:bodyPr/>
          <a:lstStyle>
            <a:lvl1pPr>
              <a:defRPr/>
            </a:lvl1pPr>
          </a:lstStyle>
          <a:p>
            <a:fld id="{20B61936-A9CD-4C54-A2F1-0EC97C075E0C}" type="slidenum">
              <a:rPr lang="ko-KR" alt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0" y="273056"/>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6" name="页脚占位符 5"/>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7" name="灯片编号占位符 6"/>
          <p:cNvSpPr>
            <a:spLocks noGrp="1"/>
          </p:cNvSpPr>
          <p:nvPr>
            <p:ph type="sldNum" sz="quarter" idx="12"/>
          </p:nvPr>
        </p:nvSpPr>
        <p:spPr/>
        <p:txBody>
          <a:bodyPr/>
          <a:lstStyle>
            <a:lvl1pPr>
              <a:defRPr/>
            </a:lvl1pPr>
          </a:lstStyle>
          <a:p>
            <a:fld id="{CF5D5357-B053-4244-B3E0-1E3F88E8B917}" type="slidenum">
              <a:rPr lang="ko-KR" alt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6" name="页脚占位符 5"/>
          <p:cNvSpPr>
            <a:spLocks noGrp="1"/>
          </p:cNvSpPr>
          <p:nvPr>
            <p:ph type="ftr" sz="quarter" idx="11"/>
          </p:nvPr>
        </p:nvSpPr>
        <p:spPr>
          <a:xfrm>
            <a:off x="7667627" y="260350"/>
            <a:ext cx="1312863" cy="431800"/>
          </a:xfrm>
          <a:prstGeom prst="rect">
            <a:avLst/>
          </a:prstGeom>
        </p:spPr>
        <p:txBody>
          <a:bodyPr/>
          <a:lstStyle>
            <a:lvl1pPr>
              <a:defRPr/>
            </a:lvl1pPr>
          </a:lstStyle>
          <a:p>
            <a:r>
              <a:rPr lang="en-US"/>
              <a:t>Company Logo</a:t>
            </a:r>
          </a:p>
        </p:txBody>
      </p:sp>
      <p:sp>
        <p:nvSpPr>
          <p:cNvPr id="7" name="灯片编号占位符 6"/>
          <p:cNvSpPr>
            <a:spLocks noGrp="1"/>
          </p:cNvSpPr>
          <p:nvPr>
            <p:ph type="sldNum" sz="quarter" idx="12"/>
          </p:nvPr>
        </p:nvSpPr>
        <p:spPr/>
        <p:txBody>
          <a:bodyPr/>
          <a:lstStyle>
            <a:lvl1pPr>
              <a:defRPr/>
            </a:lvl1pPr>
          </a:lstStyle>
          <a:p>
            <a:fld id="{82A21E56-14D4-40C6-B829-FCB341721ED6}" type="slidenum">
              <a:rPr lang="ko-KR" alt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 y="260356"/>
            <a:ext cx="7596188" cy="576263"/>
          </a:xfrm>
          <a:prstGeom prst="rect">
            <a:avLst/>
          </a:prstGeom>
          <a:solidFill>
            <a:schemeClr val="tx1"/>
          </a:solidFill>
          <a:ln w="9525">
            <a:noFill/>
            <a:miter lim="800000"/>
            <a:headEnd/>
            <a:tailEnd/>
          </a:ln>
          <a:effectLst/>
        </p:spPr>
        <p:txBody>
          <a:bodyPr wrap="none" anchor="ctr"/>
          <a:lstStyle/>
          <a:p>
            <a:pPr algn="ctr" eaLnBrk="1" latinLnBrk="1" hangingPunct="1"/>
            <a:endParaRPr lang="ko-KR" altLang="en-US">
              <a:solidFill>
                <a:schemeClr val="accent2"/>
              </a:solidFill>
              <a:latin typeface="Gulim" pitchFamily="34" charset="-127"/>
              <a:ea typeface="Gulim" pitchFamily="34" charset="-127"/>
            </a:endParaRPr>
          </a:p>
        </p:txBody>
      </p:sp>
      <p:sp>
        <p:nvSpPr>
          <p:cNvPr id="1027" name="Rectangle 3" descr="어두운 수평선"/>
          <p:cNvSpPr>
            <a:spLocks noChangeArrowheads="1"/>
          </p:cNvSpPr>
          <p:nvPr/>
        </p:nvSpPr>
        <p:spPr bwMode="auto">
          <a:xfrm>
            <a:off x="1" y="333381"/>
            <a:ext cx="7596188" cy="417513"/>
          </a:xfrm>
          <a:prstGeom prst="rect">
            <a:avLst/>
          </a:prstGeom>
          <a:blipFill dpi="0" rotWithShape="0">
            <a:blip r:embed="rId15"/>
            <a:srcRect/>
            <a:tile tx="0" ty="0" sx="100000" sy="100000" flip="none" algn="tl"/>
          </a:blipFill>
          <a:ln w="9525">
            <a:noFill/>
            <a:miter lim="800000"/>
            <a:headEnd/>
            <a:tailEnd/>
          </a:ln>
          <a:effectLst/>
        </p:spPr>
        <p:txBody>
          <a:bodyPr wrap="none" anchor="ctr"/>
          <a:lstStyle/>
          <a:p>
            <a:endParaRPr lang="zh-CN" altLang="en-US"/>
          </a:p>
        </p:txBody>
      </p:sp>
      <p:graphicFrame>
        <p:nvGraphicFramePr>
          <p:cNvPr id="1028" name="Object 4"/>
          <p:cNvGraphicFramePr>
            <a:graphicFrameLocks noChangeAspect="1"/>
          </p:cNvGraphicFramePr>
          <p:nvPr/>
        </p:nvGraphicFramePr>
        <p:xfrm>
          <a:off x="2339978" y="1441450"/>
          <a:ext cx="6804025" cy="5416550"/>
        </p:xfrm>
        <a:graphic>
          <a:graphicData uri="http://schemas.openxmlformats.org/presentationml/2006/ole">
            <p:oleObj spid="_x0000_s1026" r:id="rId16" imgW="8533333" imgH="6793651" progId="">
              <p:embed/>
            </p:oleObj>
          </a:graphicData>
        </a:graphic>
      </p:graphicFrame>
      <p:sp>
        <p:nvSpPr>
          <p:cNvPr id="1029" name="Line 5"/>
          <p:cNvSpPr>
            <a:spLocks noChangeShapeType="1"/>
          </p:cNvSpPr>
          <p:nvPr/>
        </p:nvSpPr>
        <p:spPr bwMode="auto">
          <a:xfrm>
            <a:off x="468316" y="6526219"/>
            <a:ext cx="8351837" cy="1587"/>
          </a:xfrm>
          <a:prstGeom prst="line">
            <a:avLst/>
          </a:prstGeom>
          <a:noFill/>
          <a:ln w="9525" cmpd="sng">
            <a:solidFill>
              <a:schemeClr val="tx1"/>
            </a:solidFill>
            <a:round/>
            <a:headEnd/>
            <a:tailEnd/>
          </a:ln>
          <a:effectLst/>
        </p:spPr>
        <p:txBody>
          <a:bodyPr/>
          <a:lstStyle/>
          <a:p>
            <a:endParaRPr lang="zh-CN" altLang="en-US"/>
          </a:p>
        </p:txBody>
      </p:sp>
      <p:sp>
        <p:nvSpPr>
          <p:cNvPr id="1030" name="Rectangle 6"/>
          <p:cNvSpPr>
            <a:spLocks noChangeArrowheads="1"/>
          </p:cNvSpPr>
          <p:nvPr/>
        </p:nvSpPr>
        <p:spPr bwMode="auto">
          <a:xfrm>
            <a:off x="0" y="763594"/>
            <a:ext cx="9144000" cy="73025"/>
          </a:xfrm>
          <a:prstGeom prst="rect">
            <a:avLst/>
          </a:prstGeom>
          <a:solidFill>
            <a:schemeClr val="tx1"/>
          </a:solidFill>
          <a:ln w="9525">
            <a:noFill/>
            <a:miter lim="800000"/>
            <a:headEnd/>
            <a:tailEnd/>
          </a:ln>
          <a:effectLst/>
        </p:spPr>
        <p:txBody>
          <a:bodyPr wrap="none" anchor="ctr"/>
          <a:lstStyle/>
          <a:p>
            <a:endParaRPr lang="zh-CN" altLang="en-US"/>
          </a:p>
        </p:txBody>
      </p:sp>
      <p:sp>
        <p:nvSpPr>
          <p:cNvPr id="1031" name="Rectangle 7"/>
          <p:cNvSpPr>
            <a:spLocks noGrp="1" noChangeArrowheads="1"/>
          </p:cNvSpPr>
          <p:nvPr>
            <p:ph type="title"/>
          </p:nvPr>
        </p:nvSpPr>
        <p:spPr bwMode="auto">
          <a:xfrm>
            <a:off x="395289" y="227013"/>
            <a:ext cx="7129462"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CN"/>
              <a:t>Click to edit Master title style</a:t>
            </a:r>
          </a:p>
        </p:txBody>
      </p:sp>
      <p:sp>
        <p:nvSpPr>
          <p:cNvPr id="1032" name="Rectangle 8"/>
          <p:cNvSpPr>
            <a:spLocks noGrp="1" noChangeArrowheads="1"/>
          </p:cNvSpPr>
          <p:nvPr>
            <p:ph type="body" idx="1"/>
          </p:nvPr>
        </p:nvSpPr>
        <p:spPr bwMode="auto">
          <a:xfrm>
            <a:off x="395289" y="981078"/>
            <a:ext cx="8291512" cy="5343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1035" name="Rectangle 11"/>
          <p:cNvSpPr>
            <a:spLocks noGrp="1" noChangeArrowheads="1"/>
          </p:cNvSpPr>
          <p:nvPr>
            <p:ph type="sldNum" sz="quarter" idx="4"/>
          </p:nvPr>
        </p:nvSpPr>
        <p:spPr bwMode="auto">
          <a:xfrm>
            <a:off x="3276600" y="64770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00">
                <a:effectLst>
                  <a:outerShdw blurRad="38100" dist="38100" dir="2700000" algn="tl">
                    <a:srgbClr val="C0C0C0"/>
                  </a:outerShdw>
                </a:effectLst>
                <a:latin typeface="+mn-lt"/>
                <a:ea typeface="Gulim" pitchFamily="34" charset="-127"/>
              </a:defRPr>
            </a:lvl1pPr>
          </a:lstStyle>
          <a:p>
            <a:fld id="{1CCE131C-63CD-46C6-8F24-6459DCED6267}" type="slidenum">
              <a:rPr lang="ko-KR" altLang="en-US"/>
              <a:pPr/>
              <a:t>‹#›</a:t>
            </a:fld>
            <a:endParaRPr lang="en-US"/>
          </a:p>
        </p:txBody>
      </p:sp>
      <p:pic>
        <p:nvPicPr>
          <p:cNvPr id="2" name="图片 1">
            <a:extLst>
              <a:ext uri="{FF2B5EF4-FFF2-40B4-BE49-F238E27FC236}">
                <a16:creationId xmlns:a16="http://schemas.microsoft.com/office/drawing/2014/main" xmlns="" id="{F15DE4A7-0133-43B5-AEEF-C8C93AEB624D}"/>
              </a:ext>
            </a:extLst>
          </p:cNvPr>
          <p:cNvPicPr>
            <a:picLocks noChangeAspect="1"/>
          </p:cNvPicPr>
          <p:nvPr userDrawn="1"/>
        </p:nvPicPr>
        <p:blipFill>
          <a:blip r:embed="rId17"/>
          <a:stretch>
            <a:fillRect/>
          </a:stretch>
        </p:blipFill>
        <p:spPr>
          <a:xfrm>
            <a:off x="8072462" y="214290"/>
            <a:ext cx="508668" cy="48162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80" r:id="rId12"/>
  </p:sldLayoutIdLst>
  <p:hf sldNum="0" hdr="0"/>
  <p:txStyles>
    <p:titleStyle>
      <a:lvl1pPr algn="l" rtl="0" fontAlgn="base">
        <a:spcBef>
          <a:spcPct val="0"/>
        </a:spcBef>
        <a:spcAft>
          <a:spcPct val="0"/>
        </a:spcAft>
        <a:defRPr sz="2400" b="1">
          <a:solidFill>
            <a:schemeClr val="bg1"/>
          </a:solidFill>
          <a:latin typeface="+mj-lt"/>
          <a:ea typeface="+mj-ea"/>
          <a:cs typeface="+mj-cs"/>
        </a:defRPr>
      </a:lvl1pPr>
      <a:lvl2pPr algn="l" rtl="0" fontAlgn="base">
        <a:spcBef>
          <a:spcPct val="0"/>
        </a:spcBef>
        <a:spcAft>
          <a:spcPct val="0"/>
        </a:spcAft>
        <a:defRPr sz="2400" b="1">
          <a:solidFill>
            <a:schemeClr val="bg1"/>
          </a:solidFill>
          <a:latin typeface="Verdana" pitchFamily="34" charset="0"/>
        </a:defRPr>
      </a:lvl2pPr>
      <a:lvl3pPr algn="l" rtl="0" fontAlgn="base">
        <a:spcBef>
          <a:spcPct val="0"/>
        </a:spcBef>
        <a:spcAft>
          <a:spcPct val="0"/>
        </a:spcAft>
        <a:defRPr sz="2400" b="1">
          <a:solidFill>
            <a:schemeClr val="bg1"/>
          </a:solidFill>
          <a:latin typeface="Verdana" pitchFamily="34" charset="0"/>
        </a:defRPr>
      </a:lvl3pPr>
      <a:lvl4pPr algn="l" rtl="0" fontAlgn="base">
        <a:spcBef>
          <a:spcPct val="0"/>
        </a:spcBef>
        <a:spcAft>
          <a:spcPct val="0"/>
        </a:spcAft>
        <a:defRPr sz="2400" b="1">
          <a:solidFill>
            <a:schemeClr val="bg1"/>
          </a:solidFill>
          <a:latin typeface="Verdana" pitchFamily="34" charset="0"/>
        </a:defRPr>
      </a:lvl4pPr>
      <a:lvl5pPr algn="l" rtl="0" fontAlgn="base">
        <a:spcBef>
          <a:spcPct val="0"/>
        </a:spcBef>
        <a:spcAft>
          <a:spcPct val="0"/>
        </a:spcAft>
        <a:defRPr sz="2400" b="1">
          <a:solidFill>
            <a:schemeClr val="bg1"/>
          </a:solidFill>
          <a:latin typeface="Verdana" pitchFamily="34" charset="0"/>
        </a:defRPr>
      </a:lvl5pPr>
      <a:lvl6pPr marL="342900" algn="l" rtl="0" fontAlgn="base">
        <a:spcBef>
          <a:spcPct val="0"/>
        </a:spcBef>
        <a:spcAft>
          <a:spcPct val="0"/>
        </a:spcAft>
        <a:defRPr sz="2400" b="1">
          <a:solidFill>
            <a:schemeClr val="bg1"/>
          </a:solidFill>
          <a:latin typeface="Verdana" pitchFamily="34" charset="0"/>
        </a:defRPr>
      </a:lvl6pPr>
      <a:lvl7pPr marL="685800" algn="l" rtl="0" fontAlgn="base">
        <a:spcBef>
          <a:spcPct val="0"/>
        </a:spcBef>
        <a:spcAft>
          <a:spcPct val="0"/>
        </a:spcAft>
        <a:defRPr sz="2400" b="1">
          <a:solidFill>
            <a:schemeClr val="bg1"/>
          </a:solidFill>
          <a:latin typeface="Verdana" pitchFamily="34" charset="0"/>
        </a:defRPr>
      </a:lvl7pPr>
      <a:lvl8pPr marL="1028700" algn="l" rtl="0" fontAlgn="base">
        <a:spcBef>
          <a:spcPct val="0"/>
        </a:spcBef>
        <a:spcAft>
          <a:spcPct val="0"/>
        </a:spcAft>
        <a:defRPr sz="2400" b="1">
          <a:solidFill>
            <a:schemeClr val="bg1"/>
          </a:solidFill>
          <a:latin typeface="Verdana" pitchFamily="34" charset="0"/>
        </a:defRPr>
      </a:lvl8pPr>
      <a:lvl9pPr marL="1371600" algn="l" rtl="0" fontAlgn="base">
        <a:spcBef>
          <a:spcPct val="0"/>
        </a:spcBef>
        <a:spcAft>
          <a:spcPct val="0"/>
        </a:spcAft>
        <a:defRPr sz="2400" b="1">
          <a:solidFill>
            <a:schemeClr val="bg1"/>
          </a:solidFill>
          <a:latin typeface="Verdana" pitchFamily="34" charset="0"/>
        </a:defRPr>
      </a:lvl9pPr>
    </p:titleStyle>
    <p:bodyStyle>
      <a:lvl1pPr marL="257175" indent="-257175" algn="l" rtl="0" fontAlgn="base">
        <a:spcBef>
          <a:spcPct val="20000"/>
        </a:spcBef>
        <a:spcAft>
          <a:spcPct val="0"/>
        </a:spcAft>
        <a:buClr>
          <a:schemeClr val="accent1"/>
        </a:buClr>
        <a:buFont typeface="Wingdings" pitchFamily="2" charset="2"/>
        <a:buChar char="v"/>
        <a:defRPr sz="2100" b="1">
          <a:solidFill>
            <a:schemeClr val="accent1"/>
          </a:solidFill>
          <a:latin typeface="+mn-lt"/>
          <a:ea typeface="+mn-ea"/>
          <a:cs typeface="+mn-cs"/>
        </a:defRPr>
      </a:lvl1pPr>
      <a:lvl2pPr marL="557213" indent="-214313" algn="l" rtl="0" fontAlgn="base">
        <a:spcBef>
          <a:spcPct val="20000"/>
        </a:spcBef>
        <a:spcAft>
          <a:spcPct val="0"/>
        </a:spcAft>
        <a:buClr>
          <a:schemeClr val="tx2"/>
        </a:buClr>
        <a:buSzPct val="60000"/>
        <a:buFont typeface="Wingdings" pitchFamily="2" charset="2"/>
        <a:buChar char="n"/>
        <a:defRPr sz="1800">
          <a:solidFill>
            <a:schemeClr val="tx2"/>
          </a:solidFill>
          <a:latin typeface="+mn-lt"/>
        </a:defRPr>
      </a:lvl2pPr>
      <a:lvl3pPr marL="857250" indent="-171450" algn="l" rtl="0" fontAlgn="base">
        <a:spcBef>
          <a:spcPct val="20000"/>
        </a:spcBef>
        <a:spcAft>
          <a:spcPct val="0"/>
        </a:spcAft>
        <a:buClr>
          <a:schemeClr val="folHlink"/>
        </a:buClr>
        <a:buSzPct val="60000"/>
        <a:buFont typeface="Wingdings" pitchFamily="2" charset="2"/>
        <a:buChar char="n"/>
        <a:defRPr sz="1800">
          <a:solidFill>
            <a:schemeClr val="tx2"/>
          </a:solidFill>
          <a:latin typeface="+mn-lt"/>
        </a:defRPr>
      </a:lvl3pPr>
      <a:lvl4pPr marL="1200150" indent="-171450" algn="l" rtl="0" fontAlgn="base">
        <a:spcBef>
          <a:spcPct val="20000"/>
        </a:spcBef>
        <a:spcAft>
          <a:spcPct val="0"/>
        </a:spcAft>
        <a:buClr>
          <a:schemeClr val="tx2"/>
        </a:buClr>
        <a:buSzPct val="60000"/>
        <a:buFont typeface="Wingdings" pitchFamily="2" charset="2"/>
        <a:buChar char="n"/>
        <a:defRPr sz="1500">
          <a:solidFill>
            <a:schemeClr val="tx2"/>
          </a:solidFill>
          <a:latin typeface="+mn-lt"/>
        </a:defRPr>
      </a:lvl4pPr>
      <a:lvl5pPr marL="15430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5pPr>
      <a:lvl6pPr marL="18859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6pPr>
      <a:lvl7pPr marL="22288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7pPr>
      <a:lvl8pPr marL="25717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8pPr>
      <a:lvl9pPr marL="29146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3075"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50">
                <a:latin typeface="+mn-lt"/>
                <a:ea typeface="+mn-ea"/>
              </a:defRPr>
            </a:lvl1pPr>
          </a:lstStyle>
          <a:p>
            <a:endParaRPr lang="en-US" altLang="zh-CN"/>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50">
                <a:latin typeface="+mn-lt"/>
                <a:ea typeface="+mn-ea"/>
              </a:defRPr>
            </a:lvl1pPr>
          </a:lstStyle>
          <a:p>
            <a:endParaRPr lang="en-US" altLang="zh-CN"/>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50">
                <a:latin typeface="+mn-lt"/>
                <a:ea typeface="+mn-ea"/>
              </a:defRPr>
            </a:lvl1pPr>
          </a:lstStyle>
          <a:p>
            <a:fld id="{872CC186-17E6-4D9D-8CD2-98FEF6B53130}"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rtl="0" fontAlgn="base">
        <a:spcBef>
          <a:spcPct val="0"/>
        </a:spcBef>
        <a:spcAft>
          <a:spcPct val="0"/>
        </a:spcAft>
        <a:defRPr sz="3300">
          <a:solidFill>
            <a:schemeClr val="tx2"/>
          </a:solidFill>
          <a:latin typeface="+mj-lt"/>
          <a:ea typeface="+mj-ea"/>
          <a:cs typeface="+mj-cs"/>
        </a:defRPr>
      </a:lvl1pPr>
      <a:lvl2pPr algn="ctr" rtl="0" fontAlgn="base">
        <a:spcBef>
          <a:spcPct val="0"/>
        </a:spcBef>
        <a:spcAft>
          <a:spcPct val="0"/>
        </a:spcAft>
        <a:defRPr sz="3300">
          <a:solidFill>
            <a:schemeClr val="tx2"/>
          </a:solidFill>
          <a:latin typeface="Arial" pitchFamily="34" charset="0"/>
          <a:ea typeface="宋体" pitchFamily="2" charset="-122"/>
        </a:defRPr>
      </a:lvl2pPr>
      <a:lvl3pPr algn="ctr" rtl="0" fontAlgn="base">
        <a:spcBef>
          <a:spcPct val="0"/>
        </a:spcBef>
        <a:spcAft>
          <a:spcPct val="0"/>
        </a:spcAft>
        <a:defRPr sz="3300">
          <a:solidFill>
            <a:schemeClr val="tx2"/>
          </a:solidFill>
          <a:latin typeface="Arial" pitchFamily="34" charset="0"/>
          <a:ea typeface="宋体" pitchFamily="2" charset="-122"/>
        </a:defRPr>
      </a:lvl3pPr>
      <a:lvl4pPr algn="ctr" rtl="0" fontAlgn="base">
        <a:spcBef>
          <a:spcPct val="0"/>
        </a:spcBef>
        <a:spcAft>
          <a:spcPct val="0"/>
        </a:spcAft>
        <a:defRPr sz="3300">
          <a:solidFill>
            <a:schemeClr val="tx2"/>
          </a:solidFill>
          <a:latin typeface="Arial" pitchFamily="34" charset="0"/>
          <a:ea typeface="宋体" pitchFamily="2" charset="-122"/>
        </a:defRPr>
      </a:lvl4pPr>
      <a:lvl5pPr algn="ctr" rtl="0" fontAlgn="base">
        <a:spcBef>
          <a:spcPct val="0"/>
        </a:spcBef>
        <a:spcAft>
          <a:spcPct val="0"/>
        </a:spcAft>
        <a:defRPr sz="3300">
          <a:solidFill>
            <a:schemeClr val="tx2"/>
          </a:solidFill>
          <a:latin typeface="Arial" pitchFamily="34" charset="0"/>
          <a:ea typeface="宋体" pitchFamily="2" charset="-122"/>
        </a:defRPr>
      </a:lvl5pPr>
      <a:lvl6pPr marL="342900" algn="ctr" rtl="0" fontAlgn="base">
        <a:spcBef>
          <a:spcPct val="0"/>
        </a:spcBef>
        <a:spcAft>
          <a:spcPct val="0"/>
        </a:spcAft>
        <a:defRPr sz="3300">
          <a:solidFill>
            <a:schemeClr val="tx2"/>
          </a:solidFill>
          <a:latin typeface="Arial" pitchFamily="34" charset="0"/>
          <a:ea typeface="宋体" pitchFamily="2" charset="-122"/>
        </a:defRPr>
      </a:lvl6pPr>
      <a:lvl7pPr marL="685800" algn="ctr" rtl="0" fontAlgn="base">
        <a:spcBef>
          <a:spcPct val="0"/>
        </a:spcBef>
        <a:spcAft>
          <a:spcPct val="0"/>
        </a:spcAft>
        <a:defRPr sz="3300">
          <a:solidFill>
            <a:schemeClr val="tx2"/>
          </a:solidFill>
          <a:latin typeface="Arial" pitchFamily="34" charset="0"/>
          <a:ea typeface="宋体" pitchFamily="2" charset="-122"/>
        </a:defRPr>
      </a:lvl7pPr>
      <a:lvl8pPr marL="1028700" algn="ctr" rtl="0" fontAlgn="base">
        <a:spcBef>
          <a:spcPct val="0"/>
        </a:spcBef>
        <a:spcAft>
          <a:spcPct val="0"/>
        </a:spcAft>
        <a:defRPr sz="3300">
          <a:solidFill>
            <a:schemeClr val="tx2"/>
          </a:solidFill>
          <a:latin typeface="Arial" pitchFamily="34" charset="0"/>
          <a:ea typeface="宋体" pitchFamily="2" charset="-122"/>
        </a:defRPr>
      </a:lvl8pPr>
      <a:lvl9pPr marL="1371600" algn="ctr" rtl="0" fontAlgn="base">
        <a:spcBef>
          <a:spcPct val="0"/>
        </a:spcBef>
        <a:spcAft>
          <a:spcPct val="0"/>
        </a:spcAft>
        <a:defRPr sz="3300">
          <a:solidFill>
            <a:schemeClr val="tx2"/>
          </a:solidFill>
          <a:latin typeface="Arial" pitchFamily="34" charset="0"/>
          <a:ea typeface="宋体" pitchFamily="2" charset="-122"/>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ea typeface="+mn-ea"/>
        </a:defRPr>
      </a:lvl2pPr>
      <a:lvl3pPr marL="857250" indent="-171450" algn="l" rtl="0" fontAlgn="base">
        <a:spcBef>
          <a:spcPct val="20000"/>
        </a:spcBef>
        <a:spcAft>
          <a:spcPct val="0"/>
        </a:spcAft>
        <a:buChar char="•"/>
        <a:defRPr sz="1800">
          <a:solidFill>
            <a:schemeClr val="tx1"/>
          </a:solidFill>
          <a:latin typeface="+mn-lt"/>
          <a:ea typeface="+mn-ea"/>
        </a:defRPr>
      </a:lvl3pPr>
      <a:lvl4pPr marL="1200150" indent="-171450" algn="l" rtl="0" fontAlgn="base">
        <a:spcBef>
          <a:spcPct val="20000"/>
        </a:spcBef>
        <a:spcAft>
          <a:spcPct val="0"/>
        </a:spcAft>
        <a:buChar char="–"/>
        <a:defRPr sz="1500">
          <a:solidFill>
            <a:schemeClr val="tx1"/>
          </a:solidFill>
          <a:latin typeface="+mn-lt"/>
          <a:ea typeface="+mn-ea"/>
        </a:defRPr>
      </a:lvl4pPr>
      <a:lvl5pPr marL="1543050" indent="-171450" algn="l" rtl="0" fontAlgn="base">
        <a:spcBef>
          <a:spcPct val="20000"/>
        </a:spcBef>
        <a:spcAft>
          <a:spcPct val="0"/>
        </a:spcAft>
        <a:buChar char="»"/>
        <a:defRPr sz="1500">
          <a:solidFill>
            <a:schemeClr val="tx1"/>
          </a:solidFill>
          <a:latin typeface="+mn-lt"/>
          <a:ea typeface="+mn-ea"/>
        </a:defRPr>
      </a:lvl5pPr>
      <a:lvl6pPr marL="1885950" indent="-171450" algn="l" rtl="0" fontAlgn="base">
        <a:spcBef>
          <a:spcPct val="20000"/>
        </a:spcBef>
        <a:spcAft>
          <a:spcPct val="0"/>
        </a:spcAft>
        <a:buChar char="»"/>
        <a:defRPr sz="1500">
          <a:solidFill>
            <a:schemeClr val="tx1"/>
          </a:solidFill>
          <a:latin typeface="+mn-lt"/>
          <a:ea typeface="+mn-ea"/>
        </a:defRPr>
      </a:lvl6pPr>
      <a:lvl7pPr marL="2228850" indent="-171450" algn="l" rtl="0" fontAlgn="base">
        <a:spcBef>
          <a:spcPct val="20000"/>
        </a:spcBef>
        <a:spcAft>
          <a:spcPct val="0"/>
        </a:spcAft>
        <a:buChar char="»"/>
        <a:defRPr sz="1500">
          <a:solidFill>
            <a:schemeClr val="tx1"/>
          </a:solidFill>
          <a:latin typeface="+mn-lt"/>
          <a:ea typeface="+mn-ea"/>
        </a:defRPr>
      </a:lvl7pPr>
      <a:lvl8pPr marL="2571750" indent="-171450" algn="l" rtl="0" fontAlgn="base">
        <a:spcBef>
          <a:spcPct val="20000"/>
        </a:spcBef>
        <a:spcAft>
          <a:spcPct val="0"/>
        </a:spcAft>
        <a:buChar char="»"/>
        <a:defRPr sz="1500">
          <a:solidFill>
            <a:schemeClr val="tx1"/>
          </a:solidFill>
          <a:latin typeface="+mn-lt"/>
          <a:ea typeface="+mn-ea"/>
        </a:defRPr>
      </a:lvl8pPr>
      <a:lvl9pPr marL="2914650" indent="-171450" algn="l" rtl="0" fontAlgn="base">
        <a:spcBef>
          <a:spcPct val="20000"/>
        </a:spcBef>
        <a:spcAft>
          <a:spcPct val="0"/>
        </a:spcAft>
        <a:buChar char="»"/>
        <a:defRPr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2.xml"/><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通用头副本.png"/>
          <p:cNvPicPr>
            <a:picLocks noChangeAspect="1"/>
          </p:cNvPicPr>
          <p:nvPr/>
        </p:nvPicPr>
        <p:blipFill>
          <a:blip r:embed="rId2"/>
          <a:stretch>
            <a:fillRect/>
          </a:stretch>
        </p:blipFill>
        <p:spPr>
          <a:xfrm>
            <a:off x="359532" y="548680"/>
            <a:ext cx="3855278" cy="805726"/>
          </a:xfrm>
          <a:prstGeom prst="rect">
            <a:avLst/>
          </a:prstGeom>
        </p:spPr>
      </p:pic>
      <p:pic>
        <p:nvPicPr>
          <p:cNvPr id="5" name="图片 4" descr="内蒙专版副本.png"/>
          <p:cNvPicPr>
            <a:picLocks noChangeAspect="1"/>
          </p:cNvPicPr>
          <p:nvPr/>
        </p:nvPicPr>
        <p:blipFill>
          <a:blip r:embed="rId3"/>
          <a:stretch>
            <a:fillRect/>
          </a:stretch>
        </p:blipFill>
        <p:spPr>
          <a:xfrm>
            <a:off x="3357522" y="2428868"/>
            <a:ext cx="5786478" cy="203415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安装</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857224" y="1000108"/>
            <a:ext cx="4214842" cy="4196602"/>
          </a:xfrm>
        </p:spPr>
        <p:txBody>
          <a:bodyPr/>
          <a:lstStyle/>
          <a:p>
            <a:r>
              <a:rPr lang="en-US" altLang="zh-CN" sz="1800" dirty="0">
                <a:latin typeface="微软雅黑" pitchFamily="34" charset="-122"/>
                <a:ea typeface="微软雅黑" pitchFamily="34" charset="-122"/>
              </a:rPr>
              <a:t>f</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WIN10</a:t>
            </a:r>
            <a:r>
              <a:rPr lang="zh-CN" altLang="en-US" sz="1800" dirty="0">
                <a:latin typeface="微软雅黑" pitchFamily="34" charset="-122"/>
                <a:ea typeface="微软雅黑" pitchFamily="34" charset="-122"/>
              </a:rPr>
              <a:t>系统在软件安装成功后，需要到软件安装路径下，将所有的应用程序文件设置兼容模式和管理员操作权限。（</a:t>
            </a:r>
            <a:r>
              <a:rPr lang="en-US" altLang="zh-CN" sz="1800" dirty="0">
                <a:latin typeface="微软雅黑" pitchFamily="34" charset="-122"/>
                <a:ea typeface="微软雅黑" pitchFamily="34" charset="-122"/>
              </a:rPr>
              <a:t>WIN7</a:t>
            </a:r>
            <a:r>
              <a:rPr lang="zh-CN" altLang="en-US" sz="1800" dirty="0">
                <a:latin typeface="微软雅黑" pitchFamily="34" charset="-122"/>
                <a:ea typeface="微软雅黑" pitchFamily="34" charset="-122"/>
              </a:rPr>
              <a:t>以下系统不用做该操作。软件不支持家庭版，如果系统为家庭版，建议重做系统或者更换电脑使用财务软件）</a:t>
            </a:r>
            <a:endParaRPr lang="en-US" altLang="zh-CN" sz="1800" dirty="0">
              <a:latin typeface="微软雅黑" pitchFamily="34" charset="-122"/>
              <a:ea typeface="微软雅黑" pitchFamily="34" charset="-122"/>
            </a:endParaRPr>
          </a:p>
          <a:p>
            <a:r>
              <a:rPr lang="zh-CN" altLang="en-US" sz="1800" dirty="0">
                <a:latin typeface="微软雅黑" pitchFamily="34" charset="-122"/>
                <a:ea typeface="微软雅黑" pitchFamily="34" charset="-122"/>
              </a:rPr>
              <a:t>具体方法示例：在桌面软件快捷方式图标上，点击鼠标右键，选择属性菜单，再用鼠标点击“打开文件位置”按钮，打开软件安装路径文件夹，如右侧图列示。找到所要设置的应用程序文件（可以通过类型排序），比如</a:t>
            </a:r>
            <a:r>
              <a:rPr lang="en-US" altLang="zh-CN" sz="1800" dirty="0" err="1">
                <a:latin typeface="微软雅黑" pitchFamily="34" charset="-122"/>
                <a:ea typeface="微软雅黑" pitchFamily="34" charset="-122"/>
              </a:rPr>
              <a:t>zw</a:t>
            </a:r>
            <a:r>
              <a:rPr lang="zh-CN" altLang="en-US" sz="1800" dirty="0">
                <a:latin typeface="微软雅黑" pitchFamily="34" charset="-122"/>
                <a:ea typeface="微软雅黑" pitchFamily="34" charset="-122"/>
              </a:rPr>
              <a:t>，选中后，点击鼠标右键，选择“属性”，在打开的“属性”窗口中点击上方的“兼容性”页签，然后勾选兼容模式并选择为</a:t>
            </a:r>
            <a:r>
              <a:rPr lang="en-US" altLang="zh-CN" sz="1800" dirty="0">
                <a:latin typeface="微软雅黑" pitchFamily="34" charset="-122"/>
                <a:ea typeface="微软雅黑" pitchFamily="34" charset="-122"/>
              </a:rPr>
              <a:t>WIN7</a:t>
            </a:r>
            <a:r>
              <a:rPr lang="zh-CN" altLang="en-US" sz="1800" dirty="0">
                <a:latin typeface="微软雅黑" pitchFamily="34" charset="-122"/>
                <a:ea typeface="微软雅黑" pitchFamily="34" charset="-122"/>
              </a:rPr>
              <a:t>，并勾选管理员操作权限。所有的应用程序都需要按照该步骤进行设置。</a:t>
            </a:r>
          </a:p>
          <a:p>
            <a:pPr>
              <a:buNone/>
            </a:pPr>
            <a:endParaRPr lang="ko-KR" altLang="en-US" sz="1800" dirty="0">
              <a:ea typeface="Gulim" pitchFamily="34" charset="-127"/>
            </a:endParaRPr>
          </a:p>
        </p:txBody>
      </p:sp>
      <p:pic>
        <p:nvPicPr>
          <p:cNvPr id="20" name="图片 19" descr="C:\Users\Administrator\AppData\Roaming\Tencent\Users\1211742436\QQ\WinTemp\RichOle\A7)KW]KPBZ4QO)U)C8P`1%2.png"/>
          <p:cNvPicPr/>
          <p:nvPr/>
        </p:nvPicPr>
        <p:blipFill>
          <a:blip r:embed="rId2"/>
          <a:srcRect/>
          <a:stretch>
            <a:fillRect/>
          </a:stretch>
        </p:blipFill>
        <p:spPr bwMode="auto">
          <a:xfrm>
            <a:off x="5220072" y="1187998"/>
            <a:ext cx="2780952" cy="2241001"/>
          </a:xfrm>
          <a:prstGeom prst="rect">
            <a:avLst/>
          </a:prstGeom>
          <a:noFill/>
          <a:ln w="9525">
            <a:noFill/>
            <a:miter lim="800000"/>
            <a:headEnd/>
            <a:tailEnd/>
          </a:ln>
        </p:spPr>
      </p:pic>
      <p:pic>
        <p:nvPicPr>
          <p:cNvPr id="39938" name="Picture 2" descr="C:\Users\Administrator\AppData\Roaming\Tencent\Users\1211742436\QQ\WinTemp\RichOle\S(G93EFOZ3ZZH%RM`2]I$SM.png"/>
          <p:cNvPicPr>
            <a:picLocks noChangeAspect="1" noChangeArrowheads="1"/>
          </p:cNvPicPr>
          <p:nvPr/>
        </p:nvPicPr>
        <p:blipFill>
          <a:blip r:embed="rId3"/>
          <a:srcRect/>
          <a:stretch>
            <a:fillRect/>
          </a:stretch>
        </p:blipFill>
        <p:spPr bwMode="auto">
          <a:xfrm>
            <a:off x="5357818" y="3500438"/>
            <a:ext cx="2261744" cy="242889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升级</a:t>
            </a:r>
            <a:endParaRPr lang="ko-KR" altLang="en-US" dirty="0">
              <a:latin typeface="庞门正道标题体" pitchFamily="2" charset="-122"/>
              <a:ea typeface="Gulim" pitchFamily="34" charset="-127"/>
            </a:endParaRPr>
          </a:p>
        </p:txBody>
      </p:sp>
      <p:sp>
        <p:nvSpPr>
          <p:cNvPr id="9" name="Rectangle 3"/>
          <p:cNvSpPr>
            <a:spLocks noGrp="1" noChangeArrowheads="1"/>
          </p:cNvSpPr>
          <p:nvPr>
            <p:ph type="body" sz="half" idx="1"/>
          </p:nvPr>
        </p:nvSpPr>
        <p:spPr>
          <a:xfrm>
            <a:off x="1000100" y="2214554"/>
            <a:ext cx="6929486" cy="3464747"/>
          </a:xfrm>
        </p:spPr>
        <p:txBody>
          <a:bodyPr/>
          <a:lstStyle/>
          <a:p>
            <a:r>
              <a:rPr lang="zh-CN" altLang="en-US" sz="1400" dirty="0" smtClean="0">
                <a:latin typeface="微软雅黑" pitchFamily="34" charset="-122"/>
                <a:ea typeface="微软雅黑" pitchFamily="34" charset="-122"/>
              </a:rPr>
              <a:t>升级时机：</a:t>
            </a:r>
            <a:endParaRPr lang="en-US" altLang="zh-CN" sz="1400" dirty="0" smtClean="0">
              <a:latin typeface="微软雅黑" pitchFamily="34" charset="-122"/>
              <a:ea typeface="微软雅黑" pitchFamily="34" charset="-122"/>
            </a:endParaRPr>
          </a:p>
          <a:p>
            <a:r>
              <a:rPr lang="en-US" altLang="zh-CN" sz="1400" dirty="0" smtClean="0">
                <a:latin typeface="微软雅黑" pitchFamily="34" charset="-122"/>
                <a:ea typeface="微软雅黑" pitchFamily="34" charset="-122"/>
              </a:rPr>
              <a:t>       </a:t>
            </a:r>
            <a:r>
              <a:rPr lang="zh-CN" altLang="en-US" sz="1400" dirty="0" smtClean="0">
                <a:latin typeface="微软雅黑" pitchFamily="34" charset="-122"/>
                <a:ea typeface="微软雅黑" pitchFamily="34" charset="-122"/>
              </a:rPr>
              <a:t>建议在将</a:t>
            </a:r>
            <a:r>
              <a:rPr lang="en-US" altLang="zh-CN" sz="1400" dirty="0" smtClean="0">
                <a:latin typeface="微软雅黑" pitchFamily="34" charset="-122"/>
                <a:ea typeface="微软雅黑" pitchFamily="34" charset="-122"/>
              </a:rPr>
              <a:t>2021</a:t>
            </a:r>
            <a:r>
              <a:rPr lang="zh-CN" altLang="en-US" sz="1400" dirty="0" smtClean="0">
                <a:latin typeface="微软雅黑" pitchFamily="34" charset="-122"/>
                <a:ea typeface="微软雅黑" pitchFamily="34" charset="-122"/>
              </a:rPr>
              <a:t>年度的决算处理完成，并生成</a:t>
            </a:r>
            <a:r>
              <a:rPr lang="en-US" altLang="zh-CN" sz="1400" dirty="0" smtClean="0">
                <a:latin typeface="微软雅黑" pitchFamily="34" charset="-122"/>
                <a:ea typeface="微软雅黑" pitchFamily="34" charset="-122"/>
              </a:rPr>
              <a:t>2022</a:t>
            </a:r>
            <a:r>
              <a:rPr lang="zh-CN" altLang="en-US" sz="1400" dirty="0" smtClean="0">
                <a:latin typeface="微软雅黑" pitchFamily="34" charset="-122"/>
                <a:ea typeface="微软雅黑" pitchFamily="34" charset="-122"/>
              </a:rPr>
              <a:t>年度账，再升级。</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升级条件：</a:t>
            </a:r>
            <a:endParaRPr lang="en-US" altLang="zh-CN" sz="1400" dirty="0" smtClean="0">
              <a:latin typeface="微软雅黑" pitchFamily="34" charset="-122"/>
              <a:ea typeface="微软雅黑" pitchFamily="34" charset="-122"/>
            </a:endParaRPr>
          </a:p>
          <a:p>
            <a:r>
              <a:rPr lang="en-US" altLang="zh-CN" sz="1400" dirty="0" smtClean="0">
                <a:latin typeface="微软雅黑" pitchFamily="34" charset="-122"/>
                <a:ea typeface="微软雅黑" pitchFamily="34" charset="-122"/>
              </a:rPr>
              <a:t>       </a:t>
            </a:r>
            <a:r>
              <a:rPr lang="zh-CN" altLang="en-US" sz="1400" dirty="0" smtClean="0">
                <a:latin typeface="微软雅黑" pitchFamily="34" charset="-122"/>
                <a:ea typeface="微软雅黑" pitchFamily="34" charset="-122"/>
              </a:rPr>
              <a:t>如果</a:t>
            </a:r>
            <a:r>
              <a:rPr lang="zh-CN" altLang="en-US" sz="1400" dirty="0">
                <a:latin typeface="微软雅黑" pitchFamily="34" charset="-122"/>
                <a:ea typeface="微软雅黑" pitchFamily="34" charset="-122"/>
              </a:rPr>
              <a:t>电脑上已经按照要求安装有通用工会财务核算软件，在</a:t>
            </a:r>
            <a:r>
              <a:rPr lang="en-US" altLang="zh-CN" sz="1400" dirty="0">
                <a:latin typeface="微软雅黑" pitchFamily="34" charset="-122"/>
                <a:ea typeface="微软雅黑" pitchFamily="34" charset="-122"/>
              </a:rPr>
              <a:t>2021</a:t>
            </a:r>
            <a:r>
              <a:rPr lang="zh-CN" altLang="en-US" sz="1400" dirty="0">
                <a:latin typeface="微软雅黑" pitchFamily="34" charset="-122"/>
                <a:ea typeface="微软雅黑" pitchFamily="34" charset="-122"/>
              </a:rPr>
              <a:t>年度结账并生成了新的年度账，可进行升级。</a:t>
            </a:r>
            <a:endParaRPr lang="en-US" altLang="zh-CN" sz="1400" dirty="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升级前的准备：</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       升级</a:t>
            </a:r>
            <a:r>
              <a:rPr lang="zh-CN" altLang="en-US" sz="1400" dirty="0">
                <a:latin typeface="微软雅黑" pitchFamily="34" charset="-122"/>
                <a:ea typeface="微软雅黑" pitchFamily="34" charset="-122"/>
              </a:rPr>
              <a:t>前先进行数据备份（可使用系统管理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数据管理中的备份功能进行备份），以防万一。备份数据后，再确认电脑的系统是什么版本，</a:t>
            </a:r>
            <a:r>
              <a:rPr lang="zh-CN" altLang="en-US" sz="1400" dirty="0" smtClean="0">
                <a:latin typeface="微软雅黑" pitchFamily="34" charset="-122"/>
                <a:ea typeface="微软雅黑" pitchFamily="34" charset="-122"/>
              </a:rPr>
              <a:t>原来财务软件</a:t>
            </a:r>
            <a:r>
              <a:rPr lang="zh-CN" altLang="en-US" sz="1400" dirty="0">
                <a:latin typeface="微软雅黑" pitchFamily="34" charset="-122"/>
                <a:ea typeface="微软雅黑" pitchFamily="34" charset="-122"/>
              </a:rPr>
              <a:t>的安装路径，如果电脑系统是</a:t>
            </a:r>
            <a:r>
              <a:rPr lang="en-US" altLang="zh-CN" sz="1400" dirty="0">
                <a:latin typeface="微软雅黑" pitchFamily="34" charset="-122"/>
                <a:ea typeface="微软雅黑" pitchFamily="34" charset="-122"/>
              </a:rPr>
              <a:t>WIN7</a:t>
            </a:r>
            <a:r>
              <a:rPr lang="zh-CN" altLang="en-US" sz="1400" dirty="0">
                <a:latin typeface="微软雅黑" pitchFamily="34" charset="-122"/>
                <a:ea typeface="微软雅黑" pitchFamily="34" charset="-122"/>
              </a:rPr>
              <a:t>以上（包括</a:t>
            </a:r>
            <a:r>
              <a:rPr lang="en-US" altLang="zh-CN" sz="1400" dirty="0">
                <a:latin typeface="微软雅黑" pitchFamily="34" charset="-122"/>
                <a:ea typeface="微软雅黑" pitchFamily="34" charset="-122"/>
              </a:rPr>
              <a:t>WIN7</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WIN8</a:t>
            </a:r>
            <a:r>
              <a:rPr lang="zh-CN" altLang="en-US" sz="1400" dirty="0">
                <a:latin typeface="微软雅黑" pitchFamily="34" charset="-122"/>
                <a:ea typeface="微软雅黑" pitchFamily="34" charset="-122"/>
              </a:rPr>
              <a:t>和</a:t>
            </a:r>
            <a:r>
              <a:rPr lang="en-US" altLang="zh-CN" sz="1400" dirty="0">
                <a:latin typeface="微软雅黑" pitchFamily="34" charset="-122"/>
                <a:ea typeface="微软雅黑" pitchFamily="34" charset="-122"/>
              </a:rPr>
              <a:t>WIN10</a:t>
            </a:r>
            <a:r>
              <a:rPr lang="zh-CN" altLang="en-US" sz="1400" dirty="0">
                <a:latin typeface="微软雅黑" pitchFamily="34" charset="-122"/>
                <a:ea typeface="微软雅黑" pitchFamily="34" charset="-122"/>
              </a:rPr>
              <a:t>），并且软件安装在</a:t>
            </a:r>
            <a:r>
              <a:rPr lang="en-US" altLang="zh-CN" sz="1400" dirty="0">
                <a:latin typeface="微软雅黑" pitchFamily="34" charset="-122"/>
                <a:ea typeface="微软雅黑" pitchFamily="34" charset="-122"/>
              </a:rPr>
              <a:t>C</a:t>
            </a:r>
            <a:r>
              <a:rPr lang="zh-CN" altLang="en-US" sz="1400" dirty="0">
                <a:latin typeface="微软雅黑" pitchFamily="34" charset="-122"/>
                <a:ea typeface="微软雅黑" pitchFamily="34" charset="-122"/>
              </a:rPr>
              <a:t>盘（系统盘）上，那么就有必要</a:t>
            </a:r>
            <a:r>
              <a:rPr lang="zh-CN" altLang="en-US" sz="1400" dirty="0" smtClean="0">
                <a:latin typeface="微软雅黑" pitchFamily="34" charset="-122"/>
                <a:ea typeface="微软雅黑" pitchFamily="34" charset="-122"/>
              </a:rPr>
              <a:t>按照前述的安装</a:t>
            </a:r>
            <a:r>
              <a:rPr lang="zh-CN" altLang="en-US" sz="1400" dirty="0">
                <a:latin typeface="微软雅黑" pitchFamily="34" charset="-122"/>
                <a:ea typeface="微软雅黑" pitchFamily="34" charset="-122"/>
              </a:rPr>
              <a:t>步骤重新安装</a:t>
            </a:r>
            <a:r>
              <a:rPr lang="zh-CN" altLang="en-US" sz="1400" dirty="0" smtClean="0">
                <a:latin typeface="微软雅黑" pitchFamily="34" charset="-122"/>
                <a:ea typeface="微软雅黑" pitchFamily="34" charset="-122"/>
              </a:rPr>
              <a:t>软件到非系统盘，</a:t>
            </a:r>
            <a:r>
              <a:rPr lang="zh-CN" altLang="en-US" sz="1400" dirty="0">
                <a:latin typeface="微软雅黑" pitchFamily="34" charset="-122"/>
                <a:ea typeface="微软雅黑" pitchFamily="34" charset="-122"/>
              </a:rPr>
              <a:t>然后恢复数据，再进行升级。</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升级步骤</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a:p>
            <a:r>
              <a:rPr lang="en-US" altLang="zh-CN" sz="1400" dirty="0" smtClean="0">
                <a:latin typeface="微软雅黑" pitchFamily="34" charset="-122"/>
                <a:ea typeface="微软雅黑" pitchFamily="34" charset="-122"/>
              </a:rPr>
              <a:t>       </a:t>
            </a:r>
            <a:r>
              <a:rPr lang="zh-CN" altLang="en-US" sz="1400" dirty="0" smtClean="0">
                <a:latin typeface="微软雅黑" pitchFamily="34" charset="-122"/>
                <a:ea typeface="微软雅黑" pitchFamily="34" charset="-122"/>
              </a:rPr>
              <a:t>备份</a:t>
            </a:r>
            <a:r>
              <a:rPr lang="zh-CN" altLang="en-US" sz="1400" dirty="0">
                <a:latin typeface="微软雅黑" pitchFamily="34" charset="-122"/>
                <a:ea typeface="微软雅黑" pitchFamily="34" charset="-122"/>
              </a:rPr>
              <a:t>数据，下载升级包，运行升级包。</a:t>
            </a:r>
            <a:endParaRPr lang="en-US" altLang="zh-CN" sz="1400" dirty="0">
              <a:latin typeface="微软雅黑" pitchFamily="34" charset="-122"/>
              <a:ea typeface="微软雅黑" pitchFamily="34" charset="-122"/>
            </a:endParaRPr>
          </a:p>
          <a:p>
            <a:pPr>
              <a:buNone/>
            </a:pPr>
            <a:r>
              <a:rPr lang="zh-CN" altLang="en-US" sz="1400" dirty="0" smtClean="0">
                <a:ea typeface="Gulim" pitchFamily="34" charset="-127"/>
              </a:rPr>
              <a:t>   </a:t>
            </a:r>
            <a:endParaRPr lang="ko-KR" altLang="en-US" sz="1400" dirty="0">
              <a:ea typeface="Gulim" pitchFamily="34" charset="-127"/>
            </a:endParaRPr>
          </a:p>
        </p:txBody>
      </p:sp>
      <p:sp>
        <p:nvSpPr>
          <p:cNvPr id="10" name="TextBox 9"/>
          <p:cNvSpPr txBox="1"/>
          <p:nvPr/>
        </p:nvSpPr>
        <p:spPr>
          <a:xfrm>
            <a:off x="928662" y="1357298"/>
            <a:ext cx="7143800" cy="646331"/>
          </a:xfrm>
          <a:prstGeom prst="rect">
            <a:avLst/>
          </a:prstGeom>
          <a:noFill/>
        </p:spPr>
        <p:txBody>
          <a:bodyPr wrap="square" rtlCol="0">
            <a:spAutoFit/>
          </a:bodyPr>
          <a:lstStyle/>
          <a:p>
            <a:r>
              <a:rPr lang="zh-CN" altLang="en-US" dirty="0">
                <a:latin typeface="微软雅黑" pitchFamily="34" charset="-122"/>
                <a:ea typeface="微软雅黑" pitchFamily="34" charset="-122"/>
              </a:rPr>
              <a:t>之前使用通用工会财务核算软件的用户，可以直接</a:t>
            </a:r>
            <a:r>
              <a:rPr lang="zh-CN" altLang="en-US" dirty="0" smtClean="0">
                <a:latin typeface="微软雅黑" pitchFamily="34" charset="-122"/>
                <a:ea typeface="微软雅黑" pitchFamily="34" charset="-122"/>
              </a:rPr>
              <a:t>使用内蒙专</a:t>
            </a:r>
            <a:r>
              <a:rPr lang="zh-CN" altLang="en-US" dirty="0" smtClean="0">
                <a:latin typeface="微软雅黑" pitchFamily="34" charset="-122"/>
                <a:ea typeface="微软雅黑" pitchFamily="34" charset="-122"/>
              </a:rPr>
              <a:t>版升级</a:t>
            </a:r>
            <a:r>
              <a:rPr lang="zh-CN" altLang="en-US" dirty="0">
                <a:latin typeface="微软雅黑" pitchFamily="34" charset="-122"/>
                <a:ea typeface="微软雅黑" pitchFamily="34" charset="-122"/>
              </a:rPr>
              <a:t>包直接升级到新版本，可参照以下升级步骤</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smtClean="0">
                <a:latin typeface="庞门正道标题体" pitchFamily="2" charset="-122"/>
                <a:ea typeface="庞门正道标题体" pitchFamily="2" charset="-122"/>
              </a:rPr>
              <a:t>衔接</a:t>
            </a:r>
            <a:endParaRPr lang="ko-KR" altLang="en-US" dirty="0">
              <a:latin typeface="庞门正道标题体" pitchFamily="2" charset="-122"/>
              <a:ea typeface="Gulim" pitchFamily="34" charset="-127"/>
            </a:endParaRPr>
          </a:p>
        </p:txBody>
      </p:sp>
      <p:sp>
        <p:nvSpPr>
          <p:cNvPr id="9" name="Rectangle 3"/>
          <p:cNvSpPr>
            <a:spLocks noGrp="1" noChangeArrowheads="1"/>
          </p:cNvSpPr>
          <p:nvPr>
            <p:ph type="body" sz="half" idx="1"/>
          </p:nvPr>
        </p:nvSpPr>
        <p:spPr>
          <a:xfrm>
            <a:off x="571472" y="2428868"/>
            <a:ext cx="3429024" cy="4000528"/>
          </a:xfrm>
        </p:spPr>
        <p:txBody>
          <a:bodyPr/>
          <a:lstStyle/>
          <a:p>
            <a:r>
              <a:rPr lang="zh-CN" altLang="en-US" sz="1400" dirty="0">
                <a:latin typeface="微软雅黑" pitchFamily="34" charset="-122"/>
                <a:ea typeface="微软雅黑" pitchFamily="34" charset="-122"/>
              </a:rPr>
              <a:t>第一种：是到系统管理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账套管理中重新创建一个</a:t>
            </a:r>
            <a:r>
              <a:rPr lang="en-US" altLang="zh-CN" sz="1400" dirty="0">
                <a:latin typeface="微软雅黑" pitchFamily="34" charset="-122"/>
                <a:ea typeface="微软雅黑" pitchFamily="34" charset="-122"/>
              </a:rPr>
              <a:t>2022</a:t>
            </a:r>
            <a:r>
              <a:rPr lang="zh-CN" altLang="en-US" sz="1400" dirty="0">
                <a:latin typeface="微软雅黑" pitchFamily="34" charset="-122"/>
                <a:ea typeface="微软雅黑" pitchFamily="34" charset="-122"/>
              </a:rPr>
              <a:t>年度新账套，并到用户管理中给相关用户设置该账套的相关权限；完成后，手工录入初始数据。</a:t>
            </a:r>
            <a:endParaRPr lang="en-US" altLang="zh-CN" sz="1400" dirty="0">
              <a:latin typeface="微软雅黑" pitchFamily="34" charset="-122"/>
              <a:ea typeface="微软雅黑" pitchFamily="34" charset="-122"/>
            </a:endParaRPr>
          </a:p>
          <a:p>
            <a:pPr>
              <a:buNone/>
            </a:pPr>
            <a:r>
              <a:rPr lang="en-US" altLang="zh-CN" sz="1400" dirty="0">
                <a:latin typeface="微软雅黑" pitchFamily="34" charset="-122"/>
                <a:ea typeface="微软雅黑" pitchFamily="34" charset="-122"/>
              </a:rPr>
              <a:t>       </a:t>
            </a:r>
            <a:r>
              <a:rPr lang="zh-CN" altLang="en-US" sz="1400" dirty="0">
                <a:latin typeface="微软雅黑" pitchFamily="34" charset="-122"/>
                <a:ea typeface="微软雅黑" pitchFamily="34" charset="-122"/>
              </a:rPr>
              <a:t>初始数据的录入方法：到账务处理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初始设置中，鼠标选中要修改科目的年初余额表格，直接键盘输入正确的数据或者按退格键（</a:t>
            </a:r>
            <a:r>
              <a:rPr lang="en-US" altLang="zh-CN" sz="1400" dirty="0">
                <a:latin typeface="微软雅黑" pitchFamily="34" charset="-122"/>
                <a:ea typeface="微软雅黑" pitchFamily="34" charset="-122"/>
              </a:rPr>
              <a:t>Backspace</a:t>
            </a:r>
            <a:r>
              <a:rPr lang="zh-CN" altLang="en-US" sz="1400" dirty="0">
                <a:latin typeface="微软雅黑" pitchFamily="34" charset="-122"/>
                <a:ea typeface="微软雅黑" pitchFamily="34" charset="-122"/>
              </a:rPr>
              <a:t>）删除数据，回车保存。所有的数据录入修改完成后，按上方的校验按钮进行校验平衡</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a:p>
            <a:pPr>
              <a:buNone/>
            </a:pPr>
            <a:endParaRPr lang="en-US" altLang="zh-CN" sz="1400" dirty="0" smtClean="0">
              <a:latin typeface="微软雅黑" pitchFamily="34" charset="-122"/>
              <a:ea typeface="微软雅黑" pitchFamily="34" charset="-122"/>
            </a:endParaRPr>
          </a:p>
          <a:p>
            <a:pPr>
              <a:buNone/>
            </a:pPr>
            <a:r>
              <a:rPr lang="en-US" altLang="zh-CN" sz="1400" dirty="0" smtClean="0">
                <a:latin typeface="微软雅黑" pitchFamily="34" charset="-122"/>
                <a:ea typeface="微软雅黑" pitchFamily="34" charset="-122"/>
              </a:rPr>
              <a:t>     </a:t>
            </a:r>
            <a:r>
              <a:rPr lang="zh-CN" altLang="en-US" sz="1400" dirty="0" smtClean="0">
                <a:solidFill>
                  <a:srgbClr val="FF0000"/>
                </a:solidFill>
                <a:latin typeface="微软雅黑" pitchFamily="34" charset="-122"/>
                <a:ea typeface="微软雅黑" pitchFamily="34" charset="-122"/>
              </a:rPr>
              <a:t>建议大家采用本方式进行新旧衔接处理。</a:t>
            </a:r>
            <a:endParaRPr lang="en-US" altLang="zh-CN" sz="1400" dirty="0" smtClean="0">
              <a:solidFill>
                <a:srgbClr val="FF0000"/>
              </a:solidFill>
              <a:latin typeface="微软雅黑" pitchFamily="34" charset="-122"/>
              <a:ea typeface="微软雅黑" pitchFamily="34" charset="-122"/>
            </a:endParaRPr>
          </a:p>
          <a:p>
            <a:pPr>
              <a:buNone/>
            </a:pPr>
            <a:endParaRPr lang="en-US" altLang="zh-CN" sz="1400" dirty="0">
              <a:latin typeface="微软雅黑" pitchFamily="34" charset="-122"/>
              <a:ea typeface="微软雅黑" pitchFamily="34" charset="-122"/>
            </a:endParaRPr>
          </a:p>
          <a:p>
            <a:pPr>
              <a:buNone/>
            </a:pPr>
            <a:r>
              <a:rPr lang="zh-CN" altLang="en-US" sz="1400" dirty="0">
                <a:ea typeface="Gulim" pitchFamily="34" charset="-127"/>
              </a:rPr>
              <a:t>   </a:t>
            </a:r>
            <a:endParaRPr lang="ko-KR" altLang="en-US" sz="1400" dirty="0">
              <a:ea typeface="Gulim" pitchFamily="34" charset="-127"/>
            </a:endParaRPr>
          </a:p>
        </p:txBody>
      </p:sp>
      <p:pic>
        <p:nvPicPr>
          <p:cNvPr id="15361" name="Picture 1" descr="C:\Users\Administrator\AppData\Roaming\Tencent\Users\1211742436\QQ\WinTemp\RichOle\TKW8%7~RWQ%APA54]DJL3V6.png"/>
          <p:cNvPicPr>
            <a:picLocks noChangeAspect="1" noChangeArrowheads="1"/>
          </p:cNvPicPr>
          <p:nvPr/>
        </p:nvPicPr>
        <p:blipFill>
          <a:blip r:embed="rId2"/>
          <a:srcRect/>
          <a:stretch>
            <a:fillRect/>
          </a:stretch>
        </p:blipFill>
        <p:spPr bwMode="auto">
          <a:xfrm>
            <a:off x="4000496" y="1214422"/>
            <a:ext cx="2234683" cy="1989084"/>
          </a:xfrm>
          <a:prstGeom prst="rect">
            <a:avLst/>
          </a:prstGeom>
          <a:noFill/>
        </p:spPr>
      </p:pic>
      <p:pic>
        <p:nvPicPr>
          <p:cNvPr id="15362" name="Picture 2" descr="C:\Users\Administrator\AppData\Roaming\Tencent\Users\1211742436\QQ\WinTemp\RichOle\TF1[7]8@${BK9A6B(CVO(~K.png"/>
          <p:cNvPicPr>
            <a:picLocks noChangeAspect="1" noChangeArrowheads="1"/>
          </p:cNvPicPr>
          <p:nvPr/>
        </p:nvPicPr>
        <p:blipFill>
          <a:blip r:embed="rId3"/>
          <a:srcRect/>
          <a:stretch>
            <a:fillRect/>
          </a:stretch>
        </p:blipFill>
        <p:spPr bwMode="auto">
          <a:xfrm>
            <a:off x="6357950" y="1214422"/>
            <a:ext cx="2212261" cy="1989084"/>
          </a:xfrm>
          <a:prstGeom prst="rect">
            <a:avLst/>
          </a:prstGeom>
          <a:noFill/>
        </p:spPr>
      </p:pic>
      <p:pic>
        <p:nvPicPr>
          <p:cNvPr id="45058" name="Picture 2" descr="C:\Users\Administrator\AppData\Roaming\Tencent\Users\1211742436\QQ\WinTemp\RichOle\_URDVLL{A``(X{HKICT85DC.png"/>
          <p:cNvPicPr>
            <a:picLocks noChangeAspect="1" noChangeArrowheads="1"/>
          </p:cNvPicPr>
          <p:nvPr/>
        </p:nvPicPr>
        <p:blipFill>
          <a:blip r:embed="rId4"/>
          <a:srcRect/>
          <a:stretch>
            <a:fillRect/>
          </a:stretch>
        </p:blipFill>
        <p:spPr bwMode="auto">
          <a:xfrm>
            <a:off x="5072066" y="3357562"/>
            <a:ext cx="2284992" cy="2469230"/>
          </a:xfrm>
          <a:prstGeom prst="rect">
            <a:avLst/>
          </a:prstGeom>
          <a:noFill/>
        </p:spPr>
      </p:pic>
      <p:sp>
        <p:nvSpPr>
          <p:cNvPr id="10" name="TextBox 9"/>
          <p:cNvSpPr txBox="1"/>
          <p:nvPr/>
        </p:nvSpPr>
        <p:spPr>
          <a:xfrm>
            <a:off x="785786" y="1428736"/>
            <a:ext cx="3286148"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升级完成后，有两种方法可建立符合新会计制度账套。</a:t>
            </a:r>
            <a:endParaRPr lang="zh-CN" altLang="en-US" dirty="0">
              <a:latin typeface="微软雅黑" pitchFamily="34" charset="-122"/>
              <a:ea typeface="微软雅黑"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smtClean="0">
                <a:latin typeface="庞门正道标题体" pitchFamily="2" charset="-122"/>
                <a:ea typeface="庞门正道标题体" pitchFamily="2" charset="-122"/>
              </a:rPr>
              <a:t>衔接</a:t>
            </a:r>
            <a:endParaRPr lang="ko-KR" altLang="en-US" dirty="0">
              <a:latin typeface="庞门正道标题体" pitchFamily="2" charset="-122"/>
              <a:ea typeface="Gulim" pitchFamily="34" charset="-127"/>
            </a:endParaRPr>
          </a:p>
        </p:txBody>
      </p:sp>
      <p:sp>
        <p:nvSpPr>
          <p:cNvPr id="9" name="Rectangle 3"/>
          <p:cNvSpPr>
            <a:spLocks noGrp="1" noChangeArrowheads="1"/>
          </p:cNvSpPr>
          <p:nvPr>
            <p:ph type="body" sz="half" idx="1"/>
          </p:nvPr>
        </p:nvSpPr>
        <p:spPr>
          <a:xfrm>
            <a:off x="571472" y="1500174"/>
            <a:ext cx="3857652" cy="2928958"/>
          </a:xfrm>
        </p:spPr>
        <p:txBody>
          <a:bodyPr/>
          <a:lstStyle/>
          <a:p>
            <a:r>
              <a:rPr lang="zh-CN" altLang="en-US" sz="1400" dirty="0">
                <a:latin typeface="微软雅黑" pitchFamily="34" charset="-122"/>
                <a:ea typeface="微软雅黑" pitchFamily="34" charset="-122"/>
              </a:rPr>
              <a:t>第二种：</a:t>
            </a:r>
            <a:r>
              <a:rPr lang="zh-CN" altLang="en-US" sz="1400" dirty="0" smtClean="0">
                <a:latin typeface="微软雅黑" pitchFamily="34" charset="-122"/>
                <a:ea typeface="微软雅黑" pitchFamily="34" charset="-122"/>
              </a:rPr>
              <a:t>是到</a:t>
            </a:r>
            <a:r>
              <a:rPr lang="zh-CN" altLang="en-US" sz="1400" smtClean="0">
                <a:latin typeface="微软雅黑" pitchFamily="34" charset="-122"/>
                <a:ea typeface="微软雅黑" pitchFamily="34" charset="-122"/>
              </a:rPr>
              <a:t>控制台界面“工具”菜单中，使用升级功能直接</a:t>
            </a:r>
            <a:r>
              <a:rPr lang="zh-CN" altLang="en-US" sz="1400" dirty="0">
                <a:latin typeface="微软雅黑" pitchFamily="34" charset="-122"/>
                <a:ea typeface="微软雅黑" pitchFamily="34" charset="-122"/>
              </a:rPr>
              <a:t>在原来账套里升级</a:t>
            </a:r>
            <a:r>
              <a:rPr lang="en-US" altLang="zh-CN" sz="1400" dirty="0">
                <a:latin typeface="微软雅黑" pitchFamily="34" charset="-122"/>
                <a:ea typeface="微软雅黑" pitchFamily="34" charset="-122"/>
              </a:rPr>
              <a:t>2022</a:t>
            </a:r>
            <a:r>
              <a:rPr lang="zh-CN" altLang="en-US" sz="1400" dirty="0">
                <a:latin typeface="微软雅黑" pitchFamily="34" charset="-122"/>
                <a:ea typeface="微软雅黑" pitchFamily="34" charset="-122"/>
              </a:rPr>
              <a:t>年度账</a:t>
            </a:r>
            <a:r>
              <a:rPr lang="zh-CN" altLang="en-US" sz="1400" dirty="0" smtClean="0">
                <a:latin typeface="微软雅黑" pitchFamily="34" charset="-122"/>
                <a:ea typeface="微软雅黑" pitchFamily="34" charset="-122"/>
              </a:rPr>
              <a:t>。该</a:t>
            </a:r>
            <a:r>
              <a:rPr lang="zh-CN" altLang="en-US" sz="1400" dirty="0">
                <a:latin typeface="微软雅黑" pitchFamily="34" charset="-122"/>
                <a:ea typeface="微软雅黑" pitchFamily="34" charset="-122"/>
              </a:rPr>
              <a:t>方法衔接方式有两种</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第一种</a:t>
            </a:r>
            <a:r>
              <a:rPr lang="zh-CN" altLang="en-US" sz="1400" dirty="0">
                <a:latin typeface="微软雅黑" pitchFamily="34" charset="-122"/>
                <a:ea typeface="微软雅黑" pitchFamily="34" charset="-122"/>
              </a:rPr>
              <a:t>是清除原来账务初始数据生成新会计科目，手工录入初始账</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第二种</a:t>
            </a:r>
            <a:r>
              <a:rPr lang="zh-CN" altLang="en-US" sz="1400" dirty="0">
                <a:latin typeface="微软雅黑" pitchFamily="34" charset="-122"/>
                <a:ea typeface="微软雅黑" pitchFamily="34" charset="-122"/>
              </a:rPr>
              <a:t>是按照新旧制度衔接规定自动生成部分数据到新会计科目的初始账，人工核对后，手工补齐初始账。</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两种衔接方法的操作步骤都是在控制台界面，点击工具菜单，运行“</a:t>
            </a:r>
            <a:r>
              <a:rPr lang="en-US" altLang="zh-CN" sz="1400" dirty="0">
                <a:latin typeface="微软雅黑" pitchFamily="34" charset="-122"/>
                <a:ea typeface="微软雅黑" pitchFamily="34" charset="-122"/>
              </a:rPr>
              <a:t>2021</a:t>
            </a:r>
            <a:r>
              <a:rPr lang="zh-CN" altLang="en-US" sz="1400" dirty="0">
                <a:latin typeface="微软雅黑" pitchFamily="34" charset="-122"/>
                <a:ea typeface="微软雅黑" pitchFamily="34" charset="-122"/>
              </a:rPr>
              <a:t>会计制度科目升级”，然后根据需要选择。</a:t>
            </a:r>
            <a:endParaRPr lang="zh-CN" altLang="en-US" sz="1400" dirty="0">
              <a:ea typeface="Gulim" pitchFamily="34" charset="-127"/>
            </a:endParaRPr>
          </a:p>
          <a:p>
            <a:pPr>
              <a:buNone/>
            </a:pPr>
            <a:endParaRPr lang="ko-KR" altLang="en-US" sz="1050" dirty="0">
              <a:ea typeface="Gulim" pitchFamily="34" charset="-127"/>
            </a:endParaRPr>
          </a:p>
        </p:txBody>
      </p:sp>
      <p:pic>
        <p:nvPicPr>
          <p:cNvPr id="41985" name="Picture 1" descr="C:\Users\Administrator\AppData\Roaming\Tencent\Users\1211742436\QQ\WinTemp\RichOle\B~4AII(ETY4Q8)NT@OL@W@P.png"/>
          <p:cNvPicPr>
            <a:picLocks noChangeAspect="1" noChangeArrowheads="1"/>
          </p:cNvPicPr>
          <p:nvPr/>
        </p:nvPicPr>
        <p:blipFill>
          <a:blip r:embed="rId2"/>
          <a:srcRect/>
          <a:stretch>
            <a:fillRect/>
          </a:stretch>
        </p:blipFill>
        <p:spPr bwMode="auto">
          <a:xfrm>
            <a:off x="5357818" y="1428736"/>
            <a:ext cx="1890636" cy="1761207"/>
          </a:xfrm>
          <a:prstGeom prst="rect">
            <a:avLst/>
          </a:prstGeom>
          <a:noFill/>
        </p:spPr>
      </p:pic>
      <p:cxnSp>
        <p:nvCxnSpPr>
          <p:cNvPr id="20" name="肘形连接符 19"/>
          <p:cNvCxnSpPr>
            <a:endCxn id="41986" idx="0"/>
          </p:cNvCxnSpPr>
          <p:nvPr/>
        </p:nvCxnSpPr>
        <p:spPr bwMode="auto">
          <a:xfrm rot="5400000">
            <a:off x="4281898" y="1924452"/>
            <a:ext cx="2143140" cy="1723212"/>
          </a:xfrm>
          <a:prstGeom prst="bentConnector3">
            <a:avLst>
              <a:gd name="adj1" fmla="val 50000"/>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cxnSp>
        <p:nvCxnSpPr>
          <p:cNvPr id="22" name="直接箭头连接符 21"/>
          <p:cNvCxnSpPr>
            <a:endCxn id="41987" idx="0"/>
          </p:cNvCxnSpPr>
          <p:nvPr/>
        </p:nvCxnSpPr>
        <p:spPr bwMode="auto">
          <a:xfrm rot="16200000" flipH="1">
            <a:off x="5805099" y="2768992"/>
            <a:ext cx="2142346" cy="34926"/>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pic>
        <p:nvPicPr>
          <p:cNvPr id="41986" name="Picture 2" descr="C:\Users\Administrator\AppData\Roaming\Tencent\Users\1211742436\QQ\WinTemp\RichOle\Q56@L(W}J]BDYHEW0BQK79U.png"/>
          <p:cNvPicPr>
            <a:picLocks noChangeAspect="1" noChangeArrowheads="1"/>
          </p:cNvPicPr>
          <p:nvPr/>
        </p:nvPicPr>
        <p:blipFill>
          <a:blip r:embed="rId3"/>
          <a:srcRect/>
          <a:stretch>
            <a:fillRect/>
          </a:stretch>
        </p:blipFill>
        <p:spPr bwMode="auto">
          <a:xfrm>
            <a:off x="3500430" y="3857628"/>
            <a:ext cx="1982863" cy="1847120"/>
          </a:xfrm>
          <a:prstGeom prst="rect">
            <a:avLst/>
          </a:prstGeom>
          <a:noFill/>
        </p:spPr>
      </p:pic>
      <p:pic>
        <p:nvPicPr>
          <p:cNvPr id="41987" name="Picture 3"/>
          <p:cNvPicPr>
            <a:picLocks noChangeAspect="1" noChangeArrowheads="1"/>
          </p:cNvPicPr>
          <p:nvPr/>
        </p:nvPicPr>
        <p:blipFill>
          <a:blip r:embed="rId4" cstate="print"/>
          <a:srcRect/>
          <a:stretch>
            <a:fillRect/>
          </a:stretch>
        </p:blipFill>
        <p:spPr bwMode="auto">
          <a:xfrm>
            <a:off x="5715008" y="3857628"/>
            <a:ext cx="2357454" cy="1997750"/>
          </a:xfrm>
          <a:prstGeom prst="rect">
            <a:avLst/>
          </a:prstGeom>
          <a:noFill/>
          <a:ln w="9525" cmpd="sng">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注册</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071538" y="2345970"/>
            <a:ext cx="3071834" cy="3243270"/>
          </a:xfrm>
        </p:spPr>
        <p:txBody>
          <a:bodyPr/>
          <a:lstStyle/>
          <a:p>
            <a:r>
              <a:rPr lang="zh-CN" altLang="en-US" sz="1600" dirty="0">
                <a:latin typeface="微软雅黑" pitchFamily="34" charset="-122"/>
                <a:ea typeface="微软雅黑" pitchFamily="34" charset="-122"/>
              </a:rPr>
              <a:t>运行桌面快捷方式后，第一次登录，将登录界面左下角“登录系统”勾选项勾掉，确定进入。点击“账务处理”或者“报表管理”模块，会弹出注册界面。</a:t>
            </a:r>
            <a:endParaRPr lang="ko-KR" altLang="en-US" sz="1600" dirty="0">
              <a:ea typeface="Gulim" pitchFamily="34" charset="-127"/>
            </a:endParaRPr>
          </a:p>
        </p:txBody>
      </p:sp>
      <p:sp>
        <p:nvSpPr>
          <p:cNvPr id="8" name="TextBox 7"/>
          <p:cNvSpPr txBox="1"/>
          <p:nvPr/>
        </p:nvSpPr>
        <p:spPr>
          <a:xfrm>
            <a:off x="928662" y="1285860"/>
            <a:ext cx="7215238" cy="646331"/>
          </a:xfrm>
          <a:prstGeom prst="rect">
            <a:avLst/>
          </a:prstGeom>
          <a:noFill/>
        </p:spPr>
        <p:txBody>
          <a:bodyPr wrap="square" rtlCol="0">
            <a:spAutoFit/>
          </a:bodyPr>
          <a:lstStyle/>
          <a:p>
            <a:r>
              <a:rPr lang="zh-CN" altLang="en-US" dirty="0">
                <a:latin typeface="微软雅黑" pitchFamily="34" charset="-122"/>
                <a:ea typeface="微软雅黑" pitchFamily="34" charset="-122"/>
              </a:rPr>
              <a:t>软件以授权注册的形式发放使用，所以需要申请授权文件进行注册操作，具体步骤如下。</a:t>
            </a:r>
          </a:p>
        </p:txBody>
      </p:sp>
      <p:pic>
        <p:nvPicPr>
          <p:cNvPr id="9" name="图片 8" descr="C:\Users\Administrator\AppData\Roaming\Tencent\Users\1211742436\QQ\WinTemp\RichOle\{)9EQ~[T[EB@GCTD}{UKA5P.png"/>
          <p:cNvPicPr/>
          <p:nvPr/>
        </p:nvPicPr>
        <p:blipFill>
          <a:blip r:embed="rId2"/>
          <a:srcRect/>
          <a:stretch>
            <a:fillRect/>
          </a:stretch>
        </p:blipFill>
        <p:spPr bwMode="auto">
          <a:xfrm>
            <a:off x="5000628" y="4071942"/>
            <a:ext cx="2357454" cy="1857388"/>
          </a:xfrm>
          <a:prstGeom prst="rect">
            <a:avLst/>
          </a:prstGeom>
          <a:noFill/>
          <a:ln w="9525">
            <a:noFill/>
            <a:miter lim="800000"/>
            <a:headEnd/>
            <a:tailEnd/>
          </a:ln>
        </p:spPr>
      </p:pic>
      <p:pic>
        <p:nvPicPr>
          <p:cNvPr id="18433" name="Picture 1" descr="C:\Users\Administrator\AppData\Roaming\Tencent\Users\1211742436\QQ\WinTemp\RichOle\$Y$U048[(V$D8M02BRFT]2C.png"/>
          <p:cNvPicPr>
            <a:picLocks noChangeAspect="1" noChangeArrowheads="1"/>
          </p:cNvPicPr>
          <p:nvPr/>
        </p:nvPicPr>
        <p:blipFill>
          <a:blip r:embed="rId3" cstate="print"/>
          <a:srcRect/>
          <a:stretch>
            <a:fillRect/>
          </a:stretch>
        </p:blipFill>
        <p:spPr bwMode="auto">
          <a:xfrm>
            <a:off x="5000628" y="2000240"/>
            <a:ext cx="2249449" cy="1785950"/>
          </a:xfrm>
          <a:prstGeom prst="rect">
            <a:avLst/>
          </a:prstGeom>
          <a:noFill/>
        </p:spPr>
      </p:pic>
      <p:pic>
        <p:nvPicPr>
          <p:cNvPr id="2" name="Picture 1" descr="C:\Users\Administrator\AppData\Roaming\Tencent\Users\1211742436\QQ\WinTemp\RichOle\~9SE4UUE}1551%2~1I4OZ$T.png"/>
          <p:cNvPicPr>
            <a:picLocks noChangeAspect="1" noChangeArrowheads="1"/>
          </p:cNvPicPr>
          <p:nvPr/>
        </p:nvPicPr>
        <p:blipFill>
          <a:blip r:embed="rId4"/>
          <a:srcRect/>
          <a:stretch>
            <a:fillRect/>
          </a:stretch>
        </p:blipFill>
        <p:spPr bwMode="auto">
          <a:xfrm>
            <a:off x="1428728" y="4071942"/>
            <a:ext cx="2571768" cy="198668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注册</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714348" y="1643050"/>
            <a:ext cx="3786214" cy="3564741"/>
          </a:xfrm>
        </p:spPr>
        <p:txBody>
          <a:bodyPr/>
          <a:lstStyle/>
          <a:p>
            <a:r>
              <a:rPr lang="zh-CN" altLang="en-US" sz="1600" dirty="0">
                <a:latin typeface="微软雅黑" pitchFamily="34" charset="-122"/>
                <a:ea typeface="微软雅黑" pitchFamily="34" charset="-122"/>
              </a:rPr>
              <a:t>点击注册界面上的“申请授权文件”按钮，会出现注册信息表界面，完善表格中的单位名称、授权起止日期、单机版</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网络版（默认为单机版）、所属省、市、区县街道及详细地址、联系人、联系电话、电子邮箱、备注，然后点击“保存申请授权文件”，保存为</a:t>
            </a:r>
            <a:r>
              <a:rPr lang="en-US" altLang="zh-CN" sz="1600" dirty="0">
                <a:latin typeface="微软雅黑" pitchFamily="34" charset="-122"/>
                <a:ea typeface="微软雅黑" pitchFamily="34" charset="-122"/>
              </a:rPr>
              <a:t>TXT</a:t>
            </a:r>
            <a:r>
              <a:rPr lang="zh-CN" altLang="en-US" sz="1600" dirty="0">
                <a:latin typeface="微软雅黑" pitchFamily="34" charset="-122"/>
                <a:ea typeface="微软雅黑" pitchFamily="34" charset="-122"/>
              </a:rPr>
              <a:t>格式的文件。</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将保存的</a:t>
            </a:r>
            <a:r>
              <a:rPr lang="en-US" altLang="zh-CN" sz="1600" dirty="0">
                <a:latin typeface="微软雅黑" pitchFamily="34" charset="-122"/>
                <a:ea typeface="微软雅黑" pitchFamily="34" charset="-122"/>
              </a:rPr>
              <a:t>TXT</a:t>
            </a:r>
            <a:r>
              <a:rPr lang="zh-CN" altLang="en-US" sz="1600" dirty="0">
                <a:latin typeface="微软雅黑" pitchFamily="34" charset="-122"/>
                <a:ea typeface="微软雅黑" pitchFamily="34" charset="-122"/>
              </a:rPr>
              <a:t>文档，以附件的形式发送</a:t>
            </a:r>
            <a:r>
              <a:rPr lang="zh-CN" altLang="en-US" sz="1600" dirty="0" smtClean="0">
                <a:latin typeface="微软雅黑" pitchFamily="34" charset="-122"/>
                <a:ea typeface="微软雅黑" pitchFamily="34" charset="-122"/>
              </a:rPr>
              <a:t>到邮箱</a:t>
            </a:r>
            <a:r>
              <a:rPr lang="zh-CN" altLang="en-US" sz="1600" dirty="0">
                <a:latin typeface="微软雅黑" pitchFamily="34" charset="-122"/>
                <a:ea typeface="微软雅黑" pitchFamily="34" charset="-122"/>
              </a:rPr>
              <a:t>中。授权文件会以邮件附件形式发送到你的邮箱中，格式为</a:t>
            </a:r>
            <a:r>
              <a:rPr lang="en-US" altLang="zh-CN" sz="1600" dirty="0">
                <a:latin typeface="微软雅黑" pitchFamily="34" charset="-122"/>
                <a:ea typeface="微软雅黑" pitchFamily="34" charset="-122"/>
              </a:rPr>
              <a:t>.lice</a:t>
            </a:r>
            <a:r>
              <a:rPr lang="zh-CN" altLang="en-US" sz="1600" dirty="0">
                <a:latin typeface="微软雅黑" pitchFamily="34" charset="-122"/>
                <a:ea typeface="微软雅黑" pitchFamily="34" charset="-122"/>
              </a:rPr>
              <a:t>。授权文件不用打开，直接在注册界面导入即可。（如果下载</a:t>
            </a:r>
            <a:r>
              <a:rPr lang="en-US" altLang="zh-CN" sz="1600" dirty="0">
                <a:latin typeface="微软雅黑" pitchFamily="34" charset="-122"/>
                <a:ea typeface="微软雅黑" pitchFamily="34" charset="-122"/>
              </a:rPr>
              <a:t>.lice</a:t>
            </a:r>
            <a:r>
              <a:rPr lang="zh-CN" altLang="en-US" sz="1600" dirty="0">
                <a:latin typeface="微软雅黑" pitchFamily="34" charset="-122"/>
                <a:ea typeface="微软雅黑" pitchFamily="34" charset="-122"/>
              </a:rPr>
              <a:t>附件后，提示打开需要密码，请仔细看清楚是杀毒软件的扫描提示信息，可以不用管，直接关闭）。</a:t>
            </a:r>
            <a:endParaRPr lang="ko-KR" altLang="en-US" sz="1600" dirty="0">
              <a:ea typeface="Gulim" pitchFamily="34" charset="-127"/>
            </a:endParaRPr>
          </a:p>
          <a:p>
            <a:endParaRPr lang="ko-KR" altLang="en-US" sz="1800" dirty="0">
              <a:ea typeface="Gulim" pitchFamily="34" charset="-127"/>
            </a:endParaRPr>
          </a:p>
        </p:txBody>
      </p:sp>
      <p:pic>
        <p:nvPicPr>
          <p:cNvPr id="9" name="图片 8"/>
          <p:cNvPicPr/>
          <p:nvPr/>
        </p:nvPicPr>
        <p:blipFill>
          <a:blip r:embed="rId2"/>
          <a:srcRect/>
          <a:stretch>
            <a:fillRect/>
          </a:stretch>
        </p:blipFill>
        <p:spPr bwMode="auto">
          <a:xfrm>
            <a:off x="4929190" y="1643050"/>
            <a:ext cx="3249574" cy="388843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214414" y="1000108"/>
            <a:ext cx="6048672" cy="3750495"/>
          </a:xfrm>
        </p:spPr>
        <p:txBody>
          <a:bodyPr/>
          <a:lstStyle/>
          <a:p>
            <a:r>
              <a:rPr lang="zh-CN" altLang="en-US" sz="1800" dirty="0">
                <a:latin typeface="微软雅黑" pitchFamily="34" charset="-122"/>
                <a:ea typeface="微软雅黑" pitchFamily="34" charset="-122"/>
              </a:rPr>
              <a:t>系统管理</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账套管理中创建新账套时，选择账套类型（县以上工会、基层工会），系统会自动根据账套类型对应建立内置会计科目体系。新工会会计制度县以上和基层工会的会计科目是不同的，所以用户一定要先确认单位的层级是哪个类型，然后选择对应的类型进行建账。</a:t>
            </a:r>
            <a:endParaRPr lang="en-US" altLang="zh-CN" sz="1800" dirty="0">
              <a:latin typeface="微软雅黑" pitchFamily="34" charset="-122"/>
              <a:ea typeface="微软雅黑" pitchFamily="34" charset="-122"/>
            </a:endParaRPr>
          </a:p>
          <a:p>
            <a:r>
              <a:rPr lang="zh-CN" altLang="en-US" sz="1800" dirty="0">
                <a:latin typeface="微软雅黑" pitchFamily="34" charset="-122"/>
                <a:ea typeface="微软雅黑" pitchFamily="34" charset="-122"/>
              </a:rPr>
              <a:t>根据工会新版会计制度内置了</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政府收支分类科目</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中的“部门预算支出经济分类科目”、“支出功能分类科目”和“政府预算支出经济分类科目”。</a:t>
            </a:r>
            <a:endParaRPr lang="zh-CN" altLang="en-US" sz="1800" dirty="0"/>
          </a:p>
          <a:p>
            <a:endParaRPr lang="ko-KR" altLang="en-US" sz="1500" dirty="0">
              <a:latin typeface="微软雅黑" pitchFamily="34" charset="-122"/>
              <a:ea typeface="Gulim" pitchFamily="34" charset="-127"/>
            </a:endParaRPr>
          </a:p>
        </p:txBody>
      </p:sp>
      <p:pic>
        <p:nvPicPr>
          <p:cNvPr id="9218" name="Picture 2" descr="C:\Users\Administrator\AppData\Roaming\Tencent\Users\1211742436\QQ\WinTemp\RichOle\M@AY8{$@][TR0P{Q[[[)N5V.png"/>
          <p:cNvPicPr>
            <a:picLocks noChangeAspect="1" noChangeArrowheads="1"/>
          </p:cNvPicPr>
          <p:nvPr/>
        </p:nvPicPr>
        <p:blipFill>
          <a:blip r:embed="rId2"/>
          <a:srcRect/>
          <a:stretch>
            <a:fillRect/>
          </a:stretch>
        </p:blipFill>
        <p:spPr bwMode="auto">
          <a:xfrm>
            <a:off x="1688973" y="3659999"/>
            <a:ext cx="2294932" cy="2269331"/>
          </a:xfrm>
          <a:prstGeom prst="rect">
            <a:avLst/>
          </a:prstGeom>
          <a:noFill/>
        </p:spPr>
      </p:pic>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9225" name="Picture 9"/>
          <p:cNvPicPr>
            <a:picLocks noChangeAspect="1" noChangeArrowheads="1"/>
          </p:cNvPicPr>
          <p:nvPr/>
        </p:nvPicPr>
        <p:blipFill>
          <a:blip r:embed="rId3"/>
          <a:srcRect/>
          <a:stretch>
            <a:fillRect/>
          </a:stretch>
        </p:blipFill>
        <p:spPr bwMode="auto">
          <a:xfrm>
            <a:off x="4452211" y="3659999"/>
            <a:ext cx="2294420" cy="2269331"/>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331640" y="1124745"/>
            <a:ext cx="6156684" cy="3750495"/>
          </a:xfrm>
        </p:spPr>
        <p:txBody>
          <a:bodyPr/>
          <a:lstStyle/>
          <a:p>
            <a:r>
              <a:rPr lang="zh-CN" altLang="en-US" sz="1800" dirty="0">
                <a:latin typeface="微软雅黑" pitchFamily="34" charset="-122"/>
                <a:ea typeface="微软雅黑" pitchFamily="34" charset="-122"/>
              </a:rPr>
              <a:t>项目核算类增加按级次管理的功能，可分类别分级次的管理项目。</a:t>
            </a:r>
            <a:endParaRPr lang="en-US" altLang="zh-CN" sz="1800" dirty="0">
              <a:latin typeface="微软雅黑" pitchFamily="34" charset="-122"/>
              <a:ea typeface="微软雅黑" pitchFamily="34" charset="-122"/>
            </a:endParaRPr>
          </a:p>
          <a:p>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使用</a:t>
            </a:r>
            <a:r>
              <a:rPr lang="zh-CN" altLang="en-US" sz="1400" dirty="0">
                <a:latin typeface="微软雅黑" pitchFamily="34" charset="-122"/>
                <a:ea typeface="微软雅黑" pitchFamily="34" charset="-122"/>
              </a:rPr>
              <a:t>方法：账务处理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基础设置</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项目。</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项目编码规则设置：在使用项目前，先点“编辑”菜单，选择“修改编码规则”，设置项目的编码规则。项目的编码可分为</a:t>
            </a:r>
            <a:r>
              <a:rPr lang="en-US" altLang="zh-CN" sz="1400" dirty="0">
                <a:latin typeface="微软雅黑" pitchFamily="34" charset="-122"/>
                <a:ea typeface="微软雅黑" pitchFamily="34" charset="-122"/>
              </a:rPr>
              <a:t>5</a:t>
            </a:r>
            <a:r>
              <a:rPr lang="zh-CN" altLang="en-US" sz="1400" dirty="0">
                <a:latin typeface="微软雅黑" pitchFamily="34" charset="-122"/>
                <a:ea typeface="微软雅黑" pitchFamily="34" charset="-122"/>
              </a:rPr>
              <a:t>级使用，根据需要设置使用级次，最少一级。每级可根据需要设置编码长度。（编码规则设置后，如果已经使用，则不允许更改）</a:t>
            </a:r>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ko-KR" altLang="en-US" sz="1500" dirty="0">
              <a:latin typeface="微软雅黑" pitchFamily="34" charset="-122"/>
              <a:ea typeface="Gulim" pitchFamily="34" charset="-127"/>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54273" name="Picture 1" descr="C:\Users\Administrator\AppData\Roaming\Tencent\Users\1211742436\QQ\WinTemp\RichOle\2W~F%AL7OCPT(6J7[V1WR~7.png"/>
          <p:cNvPicPr>
            <a:picLocks noChangeAspect="1" noChangeArrowheads="1"/>
          </p:cNvPicPr>
          <p:nvPr/>
        </p:nvPicPr>
        <p:blipFill>
          <a:blip r:embed="rId2"/>
          <a:srcRect/>
          <a:stretch>
            <a:fillRect/>
          </a:stretch>
        </p:blipFill>
        <p:spPr bwMode="auto">
          <a:xfrm>
            <a:off x="1856853" y="3542046"/>
            <a:ext cx="2348339" cy="2315846"/>
          </a:xfrm>
          <a:prstGeom prst="rect">
            <a:avLst/>
          </a:prstGeom>
          <a:noFill/>
        </p:spPr>
      </p:pic>
      <p:pic>
        <p:nvPicPr>
          <p:cNvPr id="54274" name="Picture 2" descr="C:\Users\Administrator\AppData\Roaming\Tencent\Users\1211742436\QQ\WinTemp\RichOle\5XWA_7P3NXI]TCFR(`8NZ7R.png"/>
          <p:cNvPicPr>
            <a:picLocks noChangeAspect="1" noChangeArrowheads="1"/>
          </p:cNvPicPr>
          <p:nvPr/>
        </p:nvPicPr>
        <p:blipFill>
          <a:blip r:embed="rId3"/>
          <a:srcRect/>
          <a:stretch>
            <a:fillRect/>
          </a:stretch>
        </p:blipFill>
        <p:spPr bwMode="auto">
          <a:xfrm>
            <a:off x="4426137" y="3542046"/>
            <a:ext cx="2630140" cy="231584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385646" y="1124745"/>
            <a:ext cx="6102678" cy="3750495"/>
          </a:xfrm>
        </p:spPr>
        <p:txBody>
          <a:bodyPr/>
          <a:lstStyle/>
          <a:p>
            <a:r>
              <a:rPr lang="zh-CN" altLang="en-US" sz="1400" dirty="0">
                <a:latin typeface="微软雅黑" pitchFamily="34" charset="-122"/>
                <a:ea typeface="微软雅黑" pitchFamily="34" charset="-122"/>
              </a:rPr>
              <a:t>项目增加方法：点增加按钮新增项目，右侧的编辑区域会变为待录入状态，直接按编码规则录入编码，填写项目的相关信息，确认后点保存即可。注意：项目增加时，必须按级次增加，不能跨级增加。</a:t>
            </a:r>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项目删除方法：左侧选定要删除的项目，直接点击上方的删除按钮，确认删除即可。（如果选择的是上级的项目，删除时会将选择的项目及其所有的下级项目一并删除）</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项目使用方法：项目是作为辅助核算类进行管理的，所以必须与科目进行关联才可使用。软件中已经将所有需要使用项目核算的支出科目都进行了关联设置。</a:t>
            </a:r>
            <a:endParaRPr lang="zh-CN" altLang="en-US" sz="1400" dirty="0"/>
          </a:p>
          <a:p>
            <a:endParaRPr lang="ko-KR" altLang="en-US" sz="1500" dirty="0">
              <a:latin typeface="微软雅黑" pitchFamily="34" charset="-122"/>
              <a:ea typeface="Gulim" pitchFamily="34" charset="-127"/>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53249" name="Picture 1" descr="C:\Users\Administrator\AppData\Roaming\Tencent\Users\1211742436\QQ\WinTemp\RichOle\$(N42FY3(C0VMY3KT2IL@@6.png"/>
          <p:cNvPicPr>
            <a:picLocks noChangeAspect="1" noChangeArrowheads="1"/>
          </p:cNvPicPr>
          <p:nvPr/>
        </p:nvPicPr>
        <p:blipFill>
          <a:blip r:embed="rId2"/>
          <a:srcRect/>
          <a:stretch>
            <a:fillRect/>
          </a:stretch>
        </p:blipFill>
        <p:spPr bwMode="auto">
          <a:xfrm>
            <a:off x="3005826" y="1923174"/>
            <a:ext cx="2700300" cy="264883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223628" y="1052737"/>
            <a:ext cx="6301123" cy="3750495"/>
          </a:xfrm>
        </p:spPr>
        <p:txBody>
          <a:bodyPr/>
          <a:lstStyle/>
          <a:p>
            <a:r>
              <a:rPr lang="zh-CN" altLang="en-US" sz="1800" dirty="0">
                <a:latin typeface="微软雅黑" pitchFamily="34" charset="-122"/>
                <a:ea typeface="微软雅黑" pitchFamily="34" charset="-122"/>
              </a:rPr>
              <a:t>凭证录入分录使用核算项时，增加常用核算项设置功能，可根据设定的使用频次，自动增加为常用项，在辅助核算项窗口中默认显示对应核算类的常用核算项，简化录入，也可以通过页签切换为完整辅助核算项内容。</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凭证处理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凭证录入</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录入有辅助核算类科目。</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使用频次设置：在核算项选择窗口中，点“文件”菜单，选择“显示为常用项的使用频次”，设置添加为常用项的使用频次。</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增加常用项：只要选择使用的项目达到设定的使用频次，会自动加人常用项中。</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删除常用项：在“常用”页签中，选中要删除的常用项，点删除常用按钮，确定后从常用项中移除，不影响全部项目中的内容。</a:t>
            </a:r>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9217" name="Picture 1" descr="C:\Users\Administrator\AppData\Roaming\Tencent\Users\1211742436\QQ\WinTemp\RichOle\@@$()WJT%TTR4_J(C%ZXUJR.png"/>
          <p:cNvPicPr>
            <a:picLocks noChangeAspect="1" noChangeArrowheads="1"/>
          </p:cNvPicPr>
          <p:nvPr/>
        </p:nvPicPr>
        <p:blipFill>
          <a:blip r:embed="rId2"/>
          <a:srcRect/>
          <a:stretch>
            <a:fillRect/>
          </a:stretch>
        </p:blipFill>
        <p:spPr bwMode="auto">
          <a:xfrm>
            <a:off x="1484766" y="3929066"/>
            <a:ext cx="2429663" cy="2376264"/>
          </a:xfrm>
          <a:prstGeom prst="rect">
            <a:avLst/>
          </a:prstGeom>
          <a:noFill/>
        </p:spPr>
      </p:pic>
      <p:pic>
        <p:nvPicPr>
          <p:cNvPr id="9218" name="Picture 2" descr="C:\Users\Administrator\AppData\Roaming\Tencent\Users\1211742436\QQ\WinTemp\RichOle\(J04`3O3A6)JOLB~B64SNAB.png"/>
          <p:cNvPicPr>
            <a:picLocks noChangeAspect="1" noChangeArrowheads="1"/>
          </p:cNvPicPr>
          <p:nvPr/>
        </p:nvPicPr>
        <p:blipFill>
          <a:blip r:embed="rId3"/>
          <a:srcRect/>
          <a:stretch>
            <a:fillRect/>
          </a:stretch>
        </p:blipFill>
        <p:spPr bwMode="auto">
          <a:xfrm>
            <a:off x="4301970" y="4216690"/>
            <a:ext cx="3084321" cy="151216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22602" y="1027510"/>
            <a:ext cx="782230" cy="457200"/>
          </a:xfrm>
        </p:spPr>
        <p:txBody>
          <a:bodyPr/>
          <a:lstStyle/>
          <a:p>
            <a:r>
              <a:rPr lang="zh-CN" altLang="en-US" dirty="0">
                <a:latin typeface="庞门正道标题体" pitchFamily="2" charset="-122"/>
                <a:ea typeface="庞门正道标题体" pitchFamily="2" charset="-122"/>
              </a:rPr>
              <a:t>目录</a:t>
            </a:r>
            <a:endParaRPr lang="ko-KR" altLang="en-US" dirty="0">
              <a:latin typeface="庞门正道标题体" pitchFamily="2" charset="-122"/>
              <a:ea typeface="Gulim" pitchFamily="34" charset="-127"/>
            </a:endParaRPr>
          </a:p>
        </p:txBody>
      </p:sp>
      <p:sp>
        <p:nvSpPr>
          <p:cNvPr id="6147" name="AutoShape 3"/>
          <p:cNvSpPr>
            <a:spLocks noChangeArrowheads="1"/>
          </p:cNvSpPr>
          <p:nvPr/>
        </p:nvSpPr>
        <p:spPr bwMode="auto">
          <a:xfrm>
            <a:off x="2214567" y="2489598"/>
            <a:ext cx="4301650" cy="540294"/>
          </a:xfrm>
          <a:prstGeom prst="roundRect">
            <a:avLst>
              <a:gd name="adj" fmla="val 16667"/>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38100" cmpd="sng">
            <a:solidFill>
              <a:schemeClr val="bg1"/>
            </a:solidFill>
            <a:round/>
            <a:headEnd/>
            <a:tailEnd/>
          </a:ln>
          <a:effectLst>
            <a:outerShdw dist="107763" dir="2700000" algn="ctr" rotWithShape="0">
              <a:srgbClr val="808080">
                <a:alpha val="50000"/>
              </a:srgbClr>
            </a:outerShdw>
          </a:effectLst>
        </p:spPr>
        <p:txBody>
          <a:bodyPr wrap="none" anchor="ctr"/>
          <a:lstStyle/>
          <a:p>
            <a:pPr eaLnBrk="1" latinLnBrk="1" hangingPunct="1"/>
            <a:r>
              <a:rPr lang="ko-KR" altLang="en-US" dirty="0">
                <a:latin typeface="Arial" pitchFamily="34" charset="0"/>
                <a:ea typeface="Gulim" pitchFamily="34" charset="-127"/>
              </a:rPr>
              <a:t> </a:t>
            </a:r>
            <a:r>
              <a:rPr lang="en-US" b="1" dirty="0">
                <a:solidFill>
                  <a:srgbClr val="FFFFFF"/>
                </a:solidFill>
                <a:latin typeface="微软雅黑" pitchFamily="34" charset="-122"/>
                <a:ea typeface="微软雅黑" pitchFamily="34" charset="-122"/>
              </a:rPr>
              <a:t>1.</a:t>
            </a:r>
            <a:r>
              <a:rPr lang="zh-CN" altLang="en-US" b="1" dirty="0">
                <a:solidFill>
                  <a:srgbClr val="FFFFFF"/>
                </a:solidFill>
                <a:latin typeface="微软雅黑" pitchFamily="34" charset="-122"/>
                <a:ea typeface="微软雅黑" pitchFamily="34" charset="-122"/>
              </a:rPr>
              <a:t>升级的背景</a:t>
            </a:r>
            <a:r>
              <a:rPr lang="en-US" b="1" dirty="0">
                <a:solidFill>
                  <a:srgbClr val="FFFFFF"/>
                </a:solidFill>
                <a:latin typeface="微软雅黑" pitchFamily="34" charset="-122"/>
                <a:ea typeface="微软雅黑" pitchFamily="34" charset="-122"/>
              </a:rPr>
              <a:t> </a:t>
            </a:r>
            <a:endParaRPr lang="en-US" dirty="0">
              <a:latin typeface="微软雅黑" pitchFamily="34" charset="-122"/>
              <a:ea typeface="微软雅黑" pitchFamily="34" charset="-122"/>
            </a:endParaRPr>
          </a:p>
        </p:txBody>
      </p:sp>
      <p:sp>
        <p:nvSpPr>
          <p:cNvPr id="6148" name="AutoShape 4"/>
          <p:cNvSpPr>
            <a:spLocks noChangeArrowheads="1"/>
          </p:cNvSpPr>
          <p:nvPr/>
        </p:nvSpPr>
        <p:spPr bwMode="auto">
          <a:xfrm>
            <a:off x="2222603" y="3024189"/>
            <a:ext cx="4301650" cy="540294"/>
          </a:xfrm>
          <a:prstGeom prst="roundRect">
            <a:avLst>
              <a:gd name="adj" fmla="val 16667"/>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38100" cmpd="sng">
            <a:solidFill>
              <a:schemeClr val="bg1"/>
            </a:solidFill>
            <a:round/>
            <a:headEnd/>
            <a:tailEnd/>
          </a:ln>
          <a:effectLst>
            <a:outerShdw dist="107763" dir="2700000" algn="ctr" rotWithShape="0">
              <a:srgbClr val="808080">
                <a:alpha val="50000"/>
              </a:srgbClr>
            </a:outerShdw>
          </a:effectLst>
        </p:spPr>
        <p:txBody>
          <a:bodyPr wrap="none" anchor="ctr"/>
          <a:lstStyle/>
          <a:p>
            <a:pPr eaLnBrk="1" latinLnBrk="1" hangingPunct="1"/>
            <a:r>
              <a:rPr lang="ko-KR" altLang="en-US" dirty="0">
                <a:latin typeface="微软雅黑" pitchFamily="34" charset="-122"/>
                <a:ea typeface="Gulim" pitchFamily="34" charset="-127"/>
              </a:rPr>
              <a:t> </a:t>
            </a:r>
            <a:r>
              <a:rPr lang="en-US" b="1" dirty="0">
                <a:solidFill>
                  <a:srgbClr val="FFFFFF"/>
                </a:solidFill>
                <a:latin typeface="微软雅黑" pitchFamily="34" charset="-122"/>
                <a:ea typeface="微软雅黑" pitchFamily="34" charset="-122"/>
              </a:rPr>
              <a:t>2.</a:t>
            </a:r>
            <a:r>
              <a:rPr lang="zh-CN" altLang="en-US" b="1" dirty="0" smtClean="0">
                <a:solidFill>
                  <a:srgbClr val="FFFFFF"/>
                </a:solidFill>
                <a:latin typeface="微软雅黑" pitchFamily="34" charset="-122"/>
                <a:ea typeface="微软雅黑" pitchFamily="34" charset="-122"/>
              </a:rPr>
              <a:t>安装、升级、衔接及注册</a:t>
            </a:r>
            <a:endParaRPr lang="en-US" dirty="0">
              <a:latin typeface="微软雅黑" pitchFamily="34" charset="-122"/>
              <a:ea typeface="微软雅黑" pitchFamily="34" charset="-122"/>
            </a:endParaRPr>
          </a:p>
        </p:txBody>
      </p:sp>
      <p:sp>
        <p:nvSpPr>
          <p:cNvPr id="6149" name="AutoShape 5"/>
          <p:cNvSpPr>
            <a:spLocks noChangeArrowheads="1"/>
          </p:cNvSpPr>
          <p:nvPr/>
        </p:nvSpPr>
        <p:spPr bwMode="auto">
          <a:xfrm>
            <a:off x="2214567" y="3608786"/>
            <a:ext cx="4301650" cy="540294"/>
          </a:xfrm>
          <a:prstGeom prst="roundRect">
            <a:avLst>
              <a:gd name="adj" fmla="val 16667"/>
            </a:avLst>
          </a:prstGeom>
          <a:gradFill rotWithShape="1">
            <a:gsLst>
              <a:gs pos="0">
                <a:srgbClr val="009999">
                  <a:gamma/>
                  <a:shade val="46275"/>
                  <a:invGamma/>
                </a:srgbClr>
              </a:gs>
              <a:gs pos="50000">
                <a:srgbClr val="009999"/>
              </a:gs>
              <a:gs pos="100000">
                <a:srgbClr val="009999">
                  <a:gamma/>
                  <a:shade val="46275"/>
                  <a:invGamma/>
                </a:srgbClr>
              </a:gs>
            </a:gsLst>
            <a:lin ang="5400000" scaled="1"/>
          </a:gradFill>
          <a:ln w="38100" cmpd="sng">
            <a:solidFill>
              <a:schemeClr val="bg1"/>
            </a:solidFill>
            <a:round/>
            <a:headEnd/>
            <a:tailEnd/>
          </a:ln>
          <a:effectLst>
            <a:outerShdw dist="107763" dir="2700000" algn="ctr" rotWithShape="0">
              <a:srgbClr val="808080">
                <a:alpha val="50000"/>
              </a:srgbClr>
            </a:outerShdw>
          </a:effectLst>
        </p:spPr>
        <p:txBody>
          <a:bodyPr wrap="none" anchor="ctr"/>
          <a:lstStyle/>
          <a:p>
            <a:pPr eaLnBrk="1" latinLnBrk="1" hangingPunct="1"/>
            <a:r>
              <a:rPr lang="ko-KR" altLang="en-US" dirty="0">
                <a:latin typeface="微软雅黑" pitchFamily="34" charset="-122"/>
                <a:ea typeface="Gulim" pitchFamily="34" charset="-127"/>
              </a:rPr>
              <a:t> </a:t>
            </a:r>
            <a:r>
              <a:rPr lang="en-US" b="1" dirty="0">
                <a:solidFill>
                  <a:srgbClr val="FFFFFF"/>
                </a:solidFill>
                <a:latin typeface="微软雅黑" pitchFamily="34" charset="-122"/>
                <a:ea typeface="微软雅黑" pitchFamily="34" charset="-122"/>
              </a:rPr>
              <a:t>3.</a:t>
            </a:r>
            <a:r>
              <a:rPr lang="zh-CN" altLang="en-US" b="1" dirty="0">
                <a:solidFill>
                  <a:srgbClr val="FFFFFF"/>
                </a:solidFill>
                <a:latin typeface="微软雅黑" pitchFamily="34" charset="-122"/>
                <a:ea typeface="微软雅黑" pitchFamily="34" charset="-122"/>
              </a:rPr>
              <a:t>软件的使用</a:t>
            </a:r>
            <a:endParaRPr lang="en-US" dirty="0">
              <a:latin typeface="微软雅黑" pitchFamily="34" charset="-122"/>
              <a:ea typeface="微软雅黑" pitchFamily="34" charset="-122"/>
            </a:endParaRPr>
          </a:p>
        </p:txBody>
      </p:sp>
      <p:pic>
        <p:nvPicPr>
          <p:cNvPr id="6151" name="Picture 7"/>
          <p:cNvPicPr>
            <a:picLocks noGrp="1" noChangeAspect="1" noChangeArrowheads="1"/>
          </p:cNvPicPr>
          <p:nvPr>
            <p:ph idx="1"/>
          </p:nvPr>
        </p:nvPicPr>
        <p:blipFill>
          <a:blip r:embed="rId2"/>
          <a:srcRect/>
          <a:stretch>
            <a:fillRect/>
          </a:stretch>
        </p:blipFill>
        <p:spPr>
          <a:xfrm>
            <a:off x="2223492" y="5698333"/>
            <a:ext cx="647403" cy="183356"/>
          </a:xfrm>
          <a:noFill/>
          <a:ln/>
        </p:spPr>
      </p:pic>
      <p:sp>
        <p:nvSpPr>
          <p:cNvPr id="9" name="Rectangle 2">
            <a:extLst>
              <a:ext uri="{FF2B5EF4-FFF2-40B4-BE49-F238E27FC236}">
                <a16:creationId xmlns:a16="http://schemas.microsoft.com/office/drawing/2014/main" xmlns="" id="{95D96301-4BD5-4B56-9EEF-62648A4C3D4F}"/>
              </a:ext>
            </a:extLst>
          </p:cNvPr>
          <p:cNvSpPr txBox="1">
            <a:spLocks noChangeArrowheads="1"/>
          </p:cNvSpPr>
          <p:nvPr/>
        </p:nvSpPr>
        <p:spPr bwMode="auto">
          <a:xfrm>
            <a:off x="395289" y="227013"/>
            <a:ext cx="7129462"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b="1">
                <a:solidFill>
                  <a:schemeClr val="bg1"/>
                </a:solidFill>
                <a:latin typeface="+mj-lt"/>
                <a:ea typeface="+mj-ea"/>
                <a:cs typeface="+mj-cs"/>
              </a:defRPr>
            </a:lvl1pPr>
            <a:lvl2pPr algn="l" rtl="0" fontAlgn="base">
              <a:spcBef>
                <a:spcPct val="0"/>
              </a:spcBef>
              <a:spcAft>
                <a:spcPct val="0"/>
              </a:spcAft>
              <a:defRPr sz="2400" b="1">
                <a:solidFill>
                  <a:schemeClr val="bg1"/>
                </a:solidFill>
                <a:latin typeface="Verdana" pitchFamily="34" charset="0"/>
              </a:defRPr>
            </a:lvl2pPr>
            <a:lvl3pPr algn="l" rtl="0" fontAlgn="base">
              <a:spcBef>
                <a:spcPct val="0"/>
              </a:spcBef>
              <a:spcAft>
                <a:spcPct val="0"/>
              </a:spcAft>
              <a:defRPr sz="2400" b="1">
                <a:solidFill>
                  <a:schemeClr val="bg1"/>
                </a:solidFill>
                <a:latin typeface="Verdana" pitchFamily="34" charset="0"/>
              </a:defRPr>
            </a:lvl3pPr>
            <a:lvl4pPr algn="l" rtl="0" fontAlgn="base">
              <a:spcBef>
                <a:spcPct val="0"/>
              </a:spcBef>
              <a:spcAft>
                <a:spcPct val="0"/>
              </a:spcAft>
              <a:defRPr sz="2400" b="1">
                <a:solidFill>
                  <a:schemeClr val="bg1"/>
                </a:solidFill>
                <a:latin typeface="Verdana" pitchFamily="34" charset="0"/>
              </a:defRPr>
            </a:lvl4pPr>
            <a:lvl5pPr algn="l" rtl="0" fontAlgn="base">
              <a:spcBef>
                <a:spcPct val="0"/>
              </a:spcBef>
              <a:spcAft>
                <a:spcPct val="0"/>
              </a:spcAft>
              <a:defRPr sz="2400" b="1">
                <a:solidFill>
                  <a:schemeClr val="bg1"/>
                </a:solidFill>
                <a:latin typeface="Verdana" pitchFamily="34" charset="0"/>
              </a:defRPr>
            </a:lvl5pPr>
            <a:lvl6pPr marL="342900" algn="l" rtl="0" fontAlgn="base">
              <a:spcBef>
                <a:spcPct val="0"/>
              </a:spcBef>
              <a:spcAft>
                <a:spcPct val="0"/>
              </a:spcAft>
              <a:defRPr sz="2400" b="1">
                <a:solidFill>
                  <a:schemeClr val="bg1"/>
                </a:solidFill>
                <a:latin typeface="Verdana" pitchFamily="34" charset="0"/>
              </a:defRPr>
            </a:lvl6pPr>
            <a:lvl7pPr marL="685800" algn="l" rtl="0" fontAlgn="base">
              <a:spcBef>
                <a:spcPct val="0"/>
              </a:spcBef>
              <a:spcAft>
                <a:spcPct val="0"/>
              </a:spcAft>
              <a:defRPr sz="2400" b="1">
                <a:solidFill>
                  <a:schemeClr val="bg1"/>
                </a:solidFill>
                <a:latin typeface="Verdana" pitchFamily="34" charset="0"/>
              </a:defRPr>
            </a:lvl7pPr>
            <a:lvl8pPr marL="1028700" algn="l" rtl="0" fontAlgn="base">
              <a:spcBef>
                <a:spcPct val="0"/>
              </a:spcBef>
              <a:spcAft>
                <a:spcPct val="0"/>
              </a:spcAft>
              <a:defRPr sz="2400" b="1">
                <a:solidFill>
                  <a:schemeClr val="bg1"/>
                </a:solidFill>
                <a:latin typeface="Verdana" pitchFamily="34" charset="0"/>
              </a:defRPr>
            </a:lvl8pPr>
            <a:lvl9pPr marL="1371600" algn="l" rtl="0" fontAlgn="base">
              <a:spcBef>
                <a:spcPct val="0"/>
              </a:spcBef>
              <a:spcAft>
                <a:spcPct val="0"/>
              </a:spcAft>
              <a:defRPr sz="2400" b="1">
                <a:solidFill>
                  <a:schemeClr val="bg1"/>
                </a:solidFill>
                <a:latin typeface="Verdana" pitchFamily="34" charset="0"/>
              </a:defRPr>
            </a:lvl9pPr>
          </a:lstStyle>
          <a:p>
            <a:pPr eaLnBrk="1" hangingPunct="1"/>
            <a:r>
              <a:rPr lang="zh-CN" altLang="en-US" kern="0" dirty="0">
                <a:latin typeface="庞门正道标题体" pitchFamily="2" charset="-122"/>
                <a:ea typeface="庞门正道标题体" pitchFamily="2" charset="-122"/>
              </a:rPr>
              <a:t>目录</a:t>
            </a:r>
            <a:endParaRPr lang="ko-KR" altLang="en-US" kern="0" dirty="0">
              <a:latin typeface="庞门正道标题体" pitchFamily="2" charset="-122"/>
              <a:ea typeface="Gulim" pitchFamily="34" charset="-127"/>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331640" y="1124745"/>
            <a:ext cx="6193111" cy="3750495"/>
          </a:xfrm>
        </p:spPr>
        <p:txBody>
          <a:bodyPr/>
          <a:lstStyle/>
          <a:p>
            <a:r>
              <a:rPr lang="zh-CN" altLang="en-US" sz="1800" dirty="0">
                <a:latin typeface="微软雅黑" pitchFamily="34" charset="-122"/>
                <a:ea typeface="微软雅黑" pitchFamily="34" charset="-122"/>
              </a:rPr>
              <a:t>按照新制度科目修改了拨缴经费收入对应入账科目，并修正了建会筹备金的相关处理流程，建会筹备金不再记应收，收到建会筹备金后，不记</a:t>
            </a:r>
            <a:r>
              <a:rPr lang="en-US" altLang="zh-CN" sz="1800" dirty="0">
                <a:latin typeface="微软雅黑" pitchFamily="34" charset="-122"/>
                <a:ea typeface="微软雅黑" pitchFamily="34" charset="-122"/>
              </a:rPr>
              <a:t>402</a:t>
            </a:r>
            <a:r>
              <a:rPr lang="zh-CN" altLang="en-US" sz="1800" dirty="0">
                <a:latin typeface="微软雅黑" pitchFamily="34" charset="-122"/>
                <a:ea typeface="微软雅黑" pitchFamily="34" charset="-122"/>
              </a:rPr>
              <a:t>拨缴经费收入科目，记入其他应付款科目，建会成功使用建会筹备金时，再按要求进行分成。</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凭证处理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凭证录入</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经费按钮</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经费凭证设置。</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拨缴经费收入及建会筹备金入账科目设置：在经费凭证设置窗口中，选择设置对应的入账科目。</a:t>
            </a:r>
            <a:endParaRPr lang="en-US" altLang="zh-CN" sz="1400" dirty="0">
              <a:latin typeface="微软雅黑" pitchFamily="34" charset="-122"/>
              <a:ea typeface="微软雅黑" pitchFamily="34" charset="-122"/>
            </a:endParaRPr>
          </a:p>
        </p:txBody>
      </p:sp>
      <p:pic>
        <p:nvPicPr>
          <p:cNvPr id="7172" name="Picture 4"/>
          <p:cNvPicPr>
            <a:picLocks noGrp="1" noChangeAspect="1" noChangeArrowheads="1"/>
          </p:cNvPicPr>
          <p:nvPr>
            <p:ph sz="half" idx="2"/>
          </p:nvPr>
        </p:nvPicPr>
        <p:blipFill>
          <a:blip r:embed="rId2"/>
          <a:srcRect/>
          <a:stretch>
            <a:fillRect/>
          </a:stretch>
        </p:blipFill>
        <p:spPr>
          <a:xfrm>
            <a:off x="2223493" y="6038870"/>
            <a:ext cx="648296" cy="247650"/>
          </a:xfrm>
          <a:noFill/>
          <a:ln/>
        </p:spPr>
      </p:pic>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2" name="Picture 3" descr="C:\Users\Administrator\AppData\Roaming\Tencent\Users\1211742436\QQ\WinTemp\RichOle\C5B]3]V6}J5`[TB[BYSHX[6.png"/>
          <p:cNvPicPr>
            <a:picLocks noChangeAspect="1" noChangeArrowheads="1"/>
          </p:cNvPicPr>
          <p:nvPr/>
        </p:nvPicPr>
        <p:blipFill>
          <a:blip r:embed="rId3"/>
          <a:srcRect/>
          <a:stretch>
            <a:fillRect/>
          </a:stretch>
        </p:blipFill>
        <p:spPr bwMode="auto">
          <a:xfrm>
            <a:off x="1500166" y="3337491"/>
            <a:ext cx="2869523" cy="2949029"/>
          </a:xfrm>
          <a:prstGeom prst="rect">
            <a:avLst/>
          </a:prstGeom>
          <a:noFill/>
        </p:spPr>
      </p:pic>
      <p:pic>
        <p:nvPicPr>
          <p:cNvPr id="15361" name="Picture 1" descr="C:\Users\Administrator\AppData\Roaming\Tencent\Users\1211742436\QQ\WinTemp\RichOle\S}P]ST7WTB3GHK69UD9T~NW.png"/>
          <p:cNvPicPr>
            <a:picLocks noChangeAspect="1" noChangeArrowheads="1"/>
          </p:cNvPicPr>
          <p:nvPr/>
        </p:nvPicPr>
        <p:blipFill>
          <a:blip r:embed="rId4"/>
          <a:srcRect/>
          <a:stretch>
            <a:fillRect/>
          </a:stretch>
        </p:blipFill>
        <p:spPr bwMode="auto">
          <a:xfrm>
            <a:off x="4786314" y="3357562"/>
            <a:ext cx="3033931" cy="257519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928662" y="1268761"/>
            <a:ext cx="7215238" cy="3750495"/>
          </a:xfrm>
        </p:spPr>
        <p:txBody>
          <a:bodyPr/>
          <a:lstStyle/>
          <a:p>
            <a:r>
              <a:rPr lang="zh-CN" altLang="en-US" sz="1800" dirty="0">
                <a:latin typeface="微软雅黑" pitchFamily="34" charset="-122"/>
                <a:ea typeface="微软雅黑" pitchFamily="34" charset="-122"/>
              </a:rPr>
              <a:t>账务处理中账簿导出功能更新，可以在无</a:t>
            </a:r>
            <a:r>
              <a:rPr lang="en-US" altLang="zh-CN" sz="1800" dirty="0">
                <a:latin typeface="微软雅黑" pitchFamily="34" charset="-122"/>
                <a:ea typeface="微软雅黑" pitchFamily="34" charset="-122"/>
              </a:rPr>
              <a:t>Excel</a:t>
            </a:r>
            <a:r>
              <a:rPr lang="zh-CN" altLang="en-US" sz="1800" dirty="0">
                <a:latin typeface="微软雅黑" pitchFamily="34" charset="-122"/>
                <a:ea typeface="微软雅黑" pitchFamily="34" charset="-122"/>
              </a:rPr>
              <a:t>环境下正常导出</a:t>
            </a:r>
            <a:r>
              <a:rPr lang="en-US" altLang="zh-CN" sz="1800" dirty="0">
                <a:latin typeface="微软雅黑" pitchFamily="34" charset="-122"/>
                <a:ea typeface="微软雅黑" pitchFamily="34" charset="-122"/>
              </a:rPr>
              <a:t>Excel</a:t>
            </a:r>
            <a:r>
              <a:rPr lang="zh-CN" altLang="en-US" sz="1800" dirty="0">
                <a:latin typeface="微软雅黑" pitchFamily="34" charset="-122"/>
                <a:ea typeface="微软雅黑" pitchFamily="34" charset="-122"/>
              </a:rPr>
              <a:t>格式的账簿数据，部分账表还可以一次导出所有科目的</a:t>
            </a:r>
            <a:r>
              <a:rPr lang="en-US" altLang="zh-CN" sz="1800" dirty="0">
                <a:latin typeface="微软雅黑" pitchFamily="34" charset="-122"/>
                <a:ea typeface="微软雅黑" pitchFamily="34" charset="-122"/>
              </a:rPr>
              <a:t>Excel</a:t>
            </a:r>
            <a:r>
              <a:rPr lang="zh-CN" altLang="en-US" sz="1800" dirty="0">
                <a:latin typeface="微软雅黑" pitchFamily="34" charset="-122"/>
                <a:ea typeface="微软雅黑" pitchFamily="34" charset="-122"/>
              </a:rPr>
              <a:t>格式账簿。</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查询要导出的账表</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文件菜单中有“输出</a:t>
            </a:r>
            <a:r>
              <a:rPr lang="en-US" altLang="zh-CN" sz="1400" dirty="0">
                <a:latin typeface="微软雅黑" pitchFamily="34" charset="-122"/>
                <a:ea typeface="微软雅黑" pitchFamily="34" charset="-122"/>
              </a:rPr>
              <a:t>Excel</a:t>
            </a:r>
            <a:r>
              <a:rPr lang="zh-CN" altLang="en-US" sz="1400" dirty="0">
                <a:latin typeface="微软雅黑" pitchFamily="34" charset="-122"/>
                <a:ea typeface="微软雅黑" pitchFamily="34" charset="-122"/>
              </a:rPr>
              <a:t>”功能（如果有全部导出功能，则还有“批量输出”）。</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输出</a:t>
            </a:r>
            <a:r>
              <a:rPr lang="en-US" altLang="zh-CN" sz="1400" dirty="0">
                <a:latin typeface="微软雅黑" pitchFamily="34" charset="-122"/>
                <a:ea typeface="微软雅黑" pitchFamily="34" charset="-122"/>
              </a:rPr>
              <a:t>Excel</a:t>
            </a:r>
            <a:r>
              <a:rPr lang="zh-CN" altLang="en-US" sz="1400" dirty="0">
                <a:latin typeface="微软雅黑" pitchFamily="34" charset="-122"/>
                <a:ea typeface="微软雅黑" pitchFamily="34" charset="-122"/>
              </a:rPr>
              <a:t>：在要导出的账表窗口中，选择文件菜单中的“输出</a:t>
            </a:r>
            <a:r>
              <a:rPr lang="en-US" altLang="zh-CN" sz="1400" dirty="0">
                <a:latin typeface="微软雅黑" pitchFamily="34" charset="-122"/>
                <a:ea typeface="微软雅黑" pitchFamily="34" charset="-122"/>
              </a:rPr>
              <a:t>Excel</a:t>
            </a:r>
            <a:r>
              <a:rPr lang="zh-CN" altLang="en-US" sz="1400" dirty="0">
                <a:latin typeface="微软雅黑" pitchFamily="34" charset="-122"/>
                <a:ea typeface="微软雅黑" pitchFamily="34" charset="-122"/>
              </a:rPr>
              <a:t>”功能，在弹出的保存界面中，选择保存的路径，点确定后可以将当前界面上显示的科目内容导入到</a:t>
            </a:r>
            <a:r>
              <a:rPr lang="en-US" altLang="zh-CN" sz="1400" dirty="0">
                <a:latin typeface="微软雅黑" pitchFamily="34" charset="-122"/>
                <a:ea typeface="微软雅黑" pitchFamily="34" charset="-122"/>
              </a:rPr>
              <a:t>Excel</a:t>
            </a:r>
            <a:r>
              <a:rPr lang="zh-CN" altLang="en-US" sz="1400" dirty="0">
                <a:latin typeface="微软雅黑" pitchFamily="34" charset="-122"/>
                <a:ea typeface="微软雅黑" pitchFamily="34" charset="-122"/>
              </a:rPr>
              <a:t>文件中。</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批量输出：在要导出的账表窗口中，选择文件菜单中的“批量输出”功能，可以批量导出该显示账表的科目内容。注意：该功能只有部分账表具备，并且批量导出的科目总数不能超过</a:t>
            </a:r>
            <a:r>
              <a:rPr lang="en-US" altLang="zh-CN" sz="1400" dirty="0">
                <a:latin typeface="微软雅黑" pitchFamily="34" charset="-122"/>
                <a:ea typeface="微软雅黑" pitchFamily="34" charset="-122"/>
              </a:rPr>
              <a:t>255</a:t>
            </a:r>
            <a:r>
              <a:rPr lang="zh-CN" altLang="en-US" sz="1400" dirty="0">
                <a:latin typeface="微软雅黑" pitchFamily="34" charset="-122"/>
                <a:ea typeface="微软雅黑" pitchFamily="34" charset="-122"/>
              </a:rPr>
              <a:t>个，如果超过</a:t>
            </a:r>
            <a:r>
              <a:rPr lang="en-US" altLang="zh-CN" sz="1400" dirty="0">
                <a:latin typeface="微软雅黑" pitchFamily="34" charset="-122"/>
                <a:ea typeface="微软雅黑" pitchFamily="34" charset="-122"/>
              </a:rPr>
              <a:t>255</a:t>
            </a:r>
            <a:r>
              <a:rPr lang="zh-CN" altLang="en-US" sz="1400" dirty="0">
                <a:latin typeface="微软雅黑" pitchFamily="34" charset="-122"/>
                <a:ea typeface="微软雅黑" pitchFamily="34" charset="-122"/>
              </a:rPr>
              <a:t>个，建议可以选择科目分类分次批量导出。</a:t>
            </a:r>
            <a:endParaRPr lang="en-US" altLang="zh-CN" sz="14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58369" name="Picture 1" descr="C:\Users\Administrator\AppData\Roaming\Tencent\Users\1211742436\QQ\WinTemp\RichOle\PVFMYJLQ[61P)_ZK1R29R[7.png"/>
          <p:cNvPicPr>
            <a:picLocks noChangeAspect="1" noChangeArrowheads="1"/>
          </p:cNvPicPr>
          <p:nvPr/>
        </p:nvPicPr>
        <p:blipFill>
          <a:blip r:embed="rId2"/>
          <a:srcRect/>
          <a:stretch>
            <a:fillRect/>
          </a:stretch>
        </p:blipFill>
        <p:spPr bwMode="auto">
          <a:xfrm>
            <a:off x="2500298" y="4518429"/>
            <a:ext cx="1036489" cy="1339463"/>
          </a:xfrm>
          <a:prstGeom prst="rect">
            <a:avLst/>
          </a:prstGeom>
          <a:noFill/>
        </p:spPr>
      </p:pic>
      <p:cxnSp>
        <p:nvCxnSpPr>
          <p:cNvPr id="16" name="肘形连接符 15"/>
          <p:cNvCxnSpPr/>
          <p:nvPr/>
        </p:nvCxnSpPr>
        <p:spPr bwMode="auto">
          <a:xfrm flipV="1">
            <a:off x="2902134" y="4304115"/>
            <a:ext cx="2250297" cy="1125149"/>
          </a:xfrm>
          <a:prstGeom prst="bentConnector3">
            <a:avLst>
              <a:gd name="adj1" fmla="val 50000"/>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cxnSp>
        <p:nvCxnSpPr>
          <p:cNvPr id="18" name="肘形连接符 17"/>
          <p:cNvCxnSpPr/>
          <p:nvPr/>
        </p:nvCxnSpPr>
        <p:spPr bwMode="auto">
          <a:xfrm>
            <a:off x="2942318" y="5590000"/>
            <a:ext cx="1125149" cy="321471"/>
          </a:xfrm>
          <a:prstGeom prst="bentConnector3">
            <a:avLst>
              <a:gd name="adj1" fmla="val 50000"/>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pic>
        <p:nvPicPr>
          <p:cNvPr id="58370" name="Picture 2" descr="C:\Users\Administrator\AppData\Roaming\Tencent\Users\1211742436\QQ\WinTemp\RichOle\GBEAZ%CW0T4XMJ61NP(B`UI.png"/>
          <p:cNvPicPr>
            <a:picLocks noChangeAspect="1" noChangeArrowheads="1"/>
          </p:cNvPicPr>
          <p:nvPr/>
        </p:nvPicPr>
        <p:blipFill>
          <a:blip r:embed="rId3" cstate="print"/>
          <a:srcRect/>
          <a:stretch>
            <a:fillRect/>
          </a:stretch>
        </p:blipFill>
        <p:spPr bwMode="auto">
          <a:xfrm>
            <a:off x="5192614" y="4143376"/>
            <a:ext cx="1069710" cy="1232306"/>
          </a:xfrm>
          <a:prstGeom prst="rect">
            <a:avLst/>
          </a:prstGeom>
          <a:noFill/>
        </p:spPr>
      </p:pic>
      <p:pic>
        <p:nvPicPr>
          <p:cNvPr id="58371" name="Picture 3" descr="C:\Users\Administrator\AppData\Roaming\Tencent\Users\1211742436\QQ\WinTemp\RichOle\WK6@630244`_O8J$VT5Y)6F.png"/>
          <p:cNvPicPr>
            <a:picLocks noChangeAspect="1" noChangeArrowheads="1"/>
          </p:cNvPicPr>
          <p:nvPr/>
        </p:nvPicPr>
        <p:blipFill>
          <a:blip r:embed="rId4" cstate="print"/>
          <a:srcRect/>
          <a:stretch>
            <a:fillRect/>
          </a:stretch>
        </p:blipFill>
        <p:spPr bwMode="auto">
          <a:xfrm>
            <a:off x="4107650" y="5107793"/>
            <a:ext cx="1051152" cy="1178727"/>
          </a:xfrm>
          <a:prstGeom prst="rect">
            <a:avLst/>
          </a:prstGeom>
          <a:noFill/>
        </p:spPr>
      </p:pic>
      <p:cxnSp>
        <p:nvCxnSpPr>
          <p:cNvPr id="25" name="肘形连接符 24"/>
          <p:cNvCxnSpPr/>
          <p:nvPr/>
        </p:nvCxnSpPr>
        <p:spPr bwMode="auto">
          <a:xfrm rot="5400000" flipH="1" flipV="1">
            <a:off x="5139036" y="5429261"/>
            <a:ext cx="428628" cy="321471"/>
          </a:xfrm>
          <a:prstGeom prst="bentConnector3">
            <a:avLst>
              <a:gd name="adj1" fmla="val 111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169622" y="1196753"/>
            <a:ext cx="6355129" cy="3750495"/>
          </a:xfrm>
        </p:spPr>
        <p:txBody>
          <a:bodyPr/>
          <a:lstStyle/>
          <a:p>
            <a:r>
              <a:rPr lang="zh-CN" altLang="en-US" sz="1800" dirty="0">
                <a:latin typeface="微软雅黑" pitchFamily="34" charset="-122"/>
                <a:ea typeface="微软雅黑" pitchFamily="34" charset="-122"/>
              </a:rPr>
              <a:t>明细账中增加核算项明细账，该功能主要是根据</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政府收支分类科目</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核算的要求设计的，可以按照类款项对数据进行统计，可以根据需要自行设置表格模板。</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明细账</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核算项明细表。</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使用核算项明细表查询数据：在核算项明细表界面选择设置好的表格模板，设定查询的会计期范围，点击确定按钮，即可查询数据。</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核算项明细表的表格模板：系统内置部分模板。用户可以根据自身的需要设计增加模板。</a:t>
            </a:r>
            <a:endParaRPr lang="en-US" altLang="zh-CN" sz="14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59393" name="Picture 1" descr="C:\Users\Administrator\AppData\Roaming\Tencent\Users\1211742436\QQ\WinTemp\RichOle\G$[DNDTR`A{]_5U~A)FC@80.png"/>
          <p:cNvPicPr>
            <a:picLocks noChangeAspect="1" noChangeArrowheads="1"/>
          </p:cNvPicPr>
          <p:nvPr/>
        </p:nvPicPr>
        <p:blipFill>
          <a:blip r:embed="rId2"/>
          <a:srcRect/>
          <a:stretch>
            <a:fillRect/>
          </a:stretch>
        </p:blipFill>
        <p:spPr bwMode="auto">
          <a:xfrm>
            <a:off x="1439653" y="3429000"/>
            <a:ext cx="2441858" cy="2701379"/>
          </a:xfrm>
          <a:prstGeom prst="rect">
            <a:avLst/>
          </a:prstGeom>
          <a:noFill/>
        </p:spPr>
      </p:pic>
      <p:pic>
        <p:nvPicPr>
          <p:cNvPr id="59394" name="Picture 2" descr="C:\Users\Administrator\AppData\Roaming\Tencent\Users\1211742436\QQ\WinTemp\RichOle\I@XQX)[OC1~4X])3V$5@3)3.png"/>
          <p:cNvPicPr>
            <a:picLocks noChangeAspect="1" noChangeArrowheads="1"/>
          </p:cNvPicPr>
          <p:nvPr/>
        </p:nvPicPr>
        <p:blipFill>
          <a:blip r:embed="rId3"/>
          <a:srcRect/>
          <a:stretch>
            <a:fillRect/>
          </a:stretch>
        </p:blipFill>
        <p:spPr bwMode="auto">
          <a:xfrm>
            <a:off x="4151540" y="3648853"/>
            <a:ext cx="3207598" cy="187220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714348" y="1052737"/>
            <a:ext cx="7429552" cy="3750495"/>
          </a:xfrm>
        </p:spPr>
        <p:txBody>
          <a:bodyPr/>
          <a:lstStyle/>
          <a:p>
            <a:r>
              <a:rPr lang="zh-CN" altLang="en-US" sz="1800" dirty="0">
                <a:latin typeface="微软雅黑" pitchFamily="34" charset="-122"/>
                <a:ea typeface="微软雅黑" pitchFamily="34" charset="-122"/>
              </a:rPr>
              <a:t>结转收支功能更新。可设置月度和年度结转项目。可设置包含未记账凭证。根据对应不同的净资产科目自动对应筛选支出科目列表。新建账套时，系统可根据选择的账套类型，自动内置对应的结转收支模板，可以直接使用，也可以根据科目设置情况自行调整模板内容。（因为新制度对结转收支设定的要求比较复杂，也有很多内容需要分析结转，所以无法全部自动生成）</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使用方法：账务处理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期末处理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结转收支。</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增加结转收支项目：在结转收支界面，点增加按钮，可增加结转收支项目。填写相关信息，根据需要选择收支科目，即可设置结转收支项目。</a:t>
            </a:r>
            <a:endParaRPr lang="en-US" altLang="zh-CN" sz="14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60418" name="Picture 2" descr="C:\Users\Administrator\AppData\Roaming\Tencent\Users\1211742436\QQ\WinTemp\RichOle\WC%6K9]Z[S9~W`GOHMBWCFJ.png"/>
          <p:cNvPicPr>
            <a:picLocks noChangeAspect="1" noChangeArrowheads="1"/>
          </p:cNvPicPr>
          <p:nvPr/>
        </p:nvPicPr>
        <p:blipFill>
          <a:blip r:embed="rId2"/>
          <a:srcRect/>
          <a:stretch>
            <a:fillRect/>
          </a:stretch>
        </p:blipFill>
        <p:spPr bwMode="auto">
          <a:xfrm>
            <a:off x="1500166" y="3571876"/>
            <a:ext cx="2643206" cy="2697949"/>
          </a:xfrm>
          <a:prstGeom prst="rect">
            <a:avLst/>
          </a:prstGeom>
          <a:noFill/>
        </p:spPr>
      </p:pic>
      <p:pic>
        <p:nvPicPr>
          <p:cNvPr id="60419" name="Picture 3" descr="C:\Users\Administrator\AppData\Roaming\Tencent\Users\1211742436\QQ\WinTemp\RichOle\EKQ($49[H51Q{C1ZRK4R$7R.png"/>
          <p:cNvPicPr>
            <a:picLocks noChangeAspect="1" noChangeArrowheads="1"/>
          </p:cNvPicPr>
          <p:nvPr/>
        </p:nvPicPr>
        <p:blipFill>
          <a:blip r:embed="rId3"/>
          <a:srcRect/>
          <a:stretch>
            <a:fillRect/>
          </a:stretch>
        </p:blipFill>
        <p:spPr bwMode="auto">
          <a:xfrm>
            <a:off x="4249674" y="3571876"/>
            <a:ext cx="3036970" cy="269794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785786" y="1071546"/>
            <a:ext cx="7286676" cy="3750495"/>
          </a:xfrm>
        </p:spPr>
        <p:txBody>
          <a:bodyPr/>
          <a:lstStyle/>
          <a:p>
            <a:r>
              <a:rPr lang="zh-CN" altLang="en-US" sz="1400" dirty="0">
                <a:latin typeface="微软雅黑" pitchFamily="34" charset="-122"/>
                <a:ea typeface="微软雅黑" pitchFamily="34" charset="-122"/>
              </a:rPr>
              <a:t>修改、删除结转收支项目：选择要修改或删除的结转收支项目，点修改按钮进行修改，点删除按钮可以删除（删除后无法恢复，请谨慎操作）。</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生成结转收支凭证：在结转收支界面，选择转账类型（月度或者年度），然后点上方的生成按钮，系统会自动根据选择的结转收支项目生成对应的凭证。</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系统生成的结转凭证的删除：使用生成功能由系统自动生成的凭证，保存后需要删除，可以点结转凭证界面上方的撤销按钮，选择要删除的凭证，进行撤销。（只能撤销当前会计期的未记账未审核的凭证，不能跨月删除）</a:t>
            </a:r>
            <a:endParaRPr lang="en-US" altLang="zh-CN" sz="14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60417" name="Picture 1" descr="C:\Users\Administrator\AppData\Roaming\Tencent\Users\1211742436\QQ\WinTemp\RichOle\{885S}1JN]NF4HUX_[B{}T9.png"/>
          <p:cNvPicPr>
            <a:picLocks noChangeAspect="1" noChangeArrowheads="1"/>
          </p:cNvPicPr>
          <p:nvPr/>
        </p:nvPicPr>
        <p:blipFill>
          <a:blip r:embed="rId2"/>
          <a:srcRect/>
          <a:stretch>
            <a:fillRect/>
          </a:stretch>
        </p:blipFill>
        <p:spPr bwMode="auto">
          <a:xfrm>
            <a:off x="928662" y="3251824"/>
            <a:ext cx="1994469" cy="2193400"/>
          </a:xfrm>
          <a:prstGeom prst="rect">
            <a:avLst/>
          </a:prstGeom>
          <a:noFill/>
        </p:spPr>
      </p:pic>
      <p:pic>
        <p:nvPicPr>
          <p:cNvPr id="61441" name="Picture 1" descr="C:\Users\Administrator\AppData\Roaming\Tencent\Users\1211742436\QQ\WinTemp\RichOle\EX4T}_1I1ZRE78G$B{}A8%D.png"/>
          <p:cNvPicPr>
            <a:picLocks noChangeAspect="1" noChangeArrowheads="1"/>
          </p:cNvPicPr>
          <p:nvPr/>
        </p:nvPicPr>
        <p:blipFill>
          <a:blip r:embed="rId3"/>
          <a:srcRect/>
          <a:stretch>
            <a:fillRect/>
          </a:stretch>
        </p:blipFill>
        <p:spPr bwMode="auto">
          <a:xfrm>
            <a:off x="2975304" y="3251824"/>
            <a:ext cx="2376719" cy="2193400"/>
          </a:xfrm>
          <a:prstGeom prst="rect">
            <a:avLst/>
          </a:prstGeom>
          <a:noFill/>
        </p:spPr>
      </p:pic>
      <p:pic>
        <p:nvPicPr>
          <p:cNvPr id="61442" name="Picture 2" descr="C:\Users\Administrator\AppData\Roaming\Tencent\Users\1211742436\QQ\WinTemp\RichOle\OLS5{}F1V6[7(I(CJG8QRMX.png"/>
          <p:cNvPicPr>
            <a:picLocks noChangeAspect="1" noChangeArrowheads="1"/>
          </p:cNvPicPr>
          <p:nvPr/>
        </p:nvPicPr>
        <p:blipFill>
          <a:blip r:embed="rId4"/>
          <a:srcRect/>
          <a:stretch>
            <a:fillRect/>
          </a:stretch>
        </p:blipFill>
        <p:spPr bwMode="auto">
          <a:xfrm>
            <a:off x="5393996" y="3251824"/>
            <a:ext cx="2556991" cy="160593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000100" y="1484785"/>
            <a:ext cx="7000924" cy="3750495"/>
          </a:xfrm>
        </p:spPr>
        <p:txBody>
          <a:bodyPr/>
          <a:lstStyle/>
          <a:p>
            <a:r>
              <a:rPr lang="zh-CN" altLang="en-US" sz="1800" dirty="0">
                <a:latin typeface="微软雅黑" pitchFamily="34" charset="-122"/>
                <a:ea typeface="微软雅黑" pitchFamily="34" charset="-122"/>
              </a:rPr>
              <a:t>报表管理重新研发，使用第三方报表控件，完全脱离对</a:t>
            </a:r>
            <a:r>
              <a:rPr lang="en-US" altLang="zh-CN" sz="1800" dirty="0">
                <a:latin typeface="微软雅黑" pitchFamily="34" charset="-122"/>
                <a:ea typeface="微软雅黑" pitchFamily="34" charset="-122"/>
              </a:rPr>
              <a:t>Excel</a:t>
            </a:r>
            <a:r>
              <a:rPr lang="zh-CN" altLang="en-US" sz="1800" dirty="0">
                <a:latin typeface="微软雅黑" pitchFamily="34" charset="-122"/>
                <a:ea typeface="微软雅黑" pitchFamily="34" charset="-122"/>
              </a:rPr>
              <a:t>的依赖。无论是否安装</a:t>
            </a:r>
            <a:r>
              <a:rPr lang="en-US" altLang="zh-CN" sz="1800" dirty="0">
                <a:latin typeface="微软雅黑" pitchFamily="34" charset="-122"/>
                <a:ea typeface="微软雅黑" pitchFamily="34" charset="-122"/>
              </a:rPr>
              <a:t>Office</a:t>
            </a:r>
            <a:r>
              <a:rPr lang="zh-CN" altLang="en-US" sz="1800" dirty="0">
                <a:latin typeface="微软雅黑" pitchFamily="34" charset="-122"/>
                <a:ea typeface="微软雅黑" pitchFamily="34" charset="-122"/>
              </a:rPr>
              <a:t>或者</a:t>
            </a:r>
            <a:r>
              <a:rPr lang="en-US" altLang="zh-CN" sz="1800" dirty="0">
                <a:latin typeface="微软雅黑" pitchFamily="34" charset="-122"/>
                <a:ea typeface="微软雅黑" pitchFamily="34" charset="-122"/>
              </a:rPr>
              <a:t>WPS</a:t>
            </a:r>
            <a:r>
              <a:rPr lang="zh-CN" altLang="en-US" sz="1800" dirty="0">
                <a:latin typeface="微软雅黑" pitchFamily="34" charset="-122"/>
                <a:ea typeface="微软雅黑" pitchFamily="34" charset="-122"/>
              </a:rPr>
              <a:t>都不影响报表的生成。</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使用方法：报表管理。</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报表生成：报表管理界面直接点上方第一个报表生成按钮，窗口中选择模板和会计期，确定后生成报表。</a:t>
            </a:r>
            <a:endParaRPr lang="en-US" altLang="zh-CN" sz="14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10241" name="Picture 1" descr="C:\Users\Administrator\AppData\Roaming\Tencent\Users\1211742436\QQ\WinTemp\RichOle\Y5A41[0A)YC[$($Z7CUKYOE.png"/>
          <p:cNvPicPr>
            <a:picLocks noChangeAspect="1" noChangeArrowheads="1"/>
          </p:cNvPicPr>
          <p:nvPr/>
        </p:nvPicPr>
        <p:blipFill>
          <a:blip r:embed="rId2" cstate="print"/>
          <a:srcRect/>
          <a:stretch>
            <a:fillRect/>
          </a:stretch>
        </p:blipFill>
        <p:spPr bwMode="auto">
          <a:xfrm>
            <a:off x="1214414" y="3071810"/>
            <a:ext cx="3929090" cy="2850037"/>
          </a:xfrm>
          <a:prstGeom prst="rect">
            <a:avLst/>
          </a:prstGeom>
          <a:noFill/>
        </p:spPr>
      </p:pic>
      <p:pic>
        <p:nvPicPr>
          <p:cNvPr id="10242" name="Picture 2" descr="C:\Users\Administrator\AppData\Roaming\Tencent\Users\1211742436\QQ\WinTemp\RichOle\12D`V2SA51F3$5[N@HQJ4%L.png"/>
          <p:cNvPicPr>
            <a:picLocks noChangeAspect="1" noChangeArrowheads="1"/>
          </p:cNvPicPr>
          <p:nvPr/>
        </p:nvPicPr>
        <p:blipFill>
          <a:blip r:embed="rId3"/>
          <a:srcRect/>
          <a:stretch>
            <a:fillRect/>
          </a:stretch>
        </p:blipFill>
        <p:spPr bwMode="auto">
          <a:xfrm>
            <a:off x="5429256" y="3143248"/>
            <a:ext cx="2339796" cy="2071881"/>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000100" y="1406698"/>
            <a:ext cx="7072362" cy="3750495"/>
          </a:xfrm>
        </p:spPr>
        <p:txBody>
          <a:bodyPr/>
          <a:lstStyle/>
          <a:p>
            <a:r>
              <a:rPr lang="zh-CN" altLang="en-US" sz="1400" dirty="0">
                <a:latin typeface="微软雅黑" pitchFamily="34" charset="-122"/>
                <a:ea typeface="微软雅黑" pitchFamily="34" charset="-122"/>
              </a:rPr>
              <a:t>打开报表和报表查询：都可以对保存后的报表进行查询。区别：打开报表可以修改打开的报表内容；报表查询只能查看打开的报表内容，不能修改。</a:t>
            </a:r>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报表模板：系统按照新制度的规定内置了部分模板（资产负债表（月度、年度）、收入支出表（月度、年度）、财政拨款收入情况表（年度）、国有资产情况表（年度）、成本费用（月度、年度） ）。用户也可以根据自身的需要设计增加模板。</a:t>
            </a:r>
            <a:endParaRPr lang="en-US" altLang="zh-CN" sz="1400" dirty="0">
              <a:latin typeface="微软雅黑" pitchFamily="34" charset="-122"/>
              <a:ea typeface="微软雅黑" pitchFamily="34" charset="-122"/>
            </a:endParaRPr>
          </a:p>
          <a:p>
            <a:endParaRPr lang="en-US" altLang="zh-CN" sz="9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61441" name="Picture 1" descr="C:\Users\Administrator\AppData\Roaming\Tencent\Users\1211742436\QQ\WinTemp\RichOle\}ZTR~VG%QDTZ_7ZT}7PGPVN.png"/>
          <p:cNvPicPr>
            <a:picLocks noChangeAspect="1" noChangeArrowheads="1"/>
          </p:cNvPicPr>
          <p:nvPr/>
        </p:nvPicPr>
        <p:blipFill>
          <a:blip r:embed="rId2"/>
          <a:srcRect/>
          <a:stretch>
            <a:fillRect/>
          </a:stretch>
        </p:blipFill>
        <p:spPr bwMode="auto">
          <a:xfrm>
            <a:off x="2069697" y="2074623"/>
            <a:ext cx="2044288" cy="2347554"/>
          </a:xfrm>
          <a:prstGeom prst="rect">
            <a:avLst/>
          </a:prstGeom>
          <a:noFill/>
        </p:spPr>
      </p:pic>
      <p:sp>
        <p:nvSpPr>
          <p:cNvPr id="61443" name="AutoShape 3"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1444" name="AutoShape 4"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1445" name="AutoShape 5"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1446" name="AutoShape 6"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1447" name="AutoShape 7"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1448" name="AutoShape 8"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1449" name="AutoShape 9"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pic>
        <p:nvPicPr>
          <p:cNvPr id="61450" name="Picture 10"/>
          <p:cNvPicPr>
            <a:picLocks noChangeAspect="1" noChangeArrowheads="1"/>
          </p:cNvPicPr>
          <p:nvPr/>
        </p:nvPicPr>
        <p:blipFill>
          <a:blip r:embed="rId3"/>
          <a:srcRect/>
          <a:stretch>
            <a:fillRect/>
          </a:stretch>
        </p:blipFill>
        <p:spPr bwMode="auto">
          <a:xfrm>
            <a:off x="4462192" y="2071678"/>
            <a:ext cx="2342111" cy="2347554"/>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使用</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785786" y="1142984"/>
            <a:ext cx="7286676" cy="3750495"/>
          </a:xfrm>
        </p:spPr>
        <p:txBody>
          <a:bodyPr/>
          <a:lstStyle/>
          <a:p>
            <a:r>
              <a:rPr lang="zh-CN" altLang="en-US" sz="1800" dirty="0">
                <a:latin typeface="微软雅黑" pitchFamily="34" charset="-122"/>
                <a:ea typeface="微软雅黑" pitchFamily="34" charset="-122"/>
              </a:rPr>
              <a:t>固定资产模块更新为资产管理模块。根据新制度要求，资产管理模块可以实现固定资产和无形资产的卡片管理、折旧和摊销功能。可根据单位具体的资产科目设置情况设置凭证生成的对应科目，自动生成资产、折旧摊销凭证，自动入账。可以实现国有资产、工会资产和共有资产的管理，同时可自动生成共有资产备查簿。</a:t>
            </a:r>
            <a:endParaRPr lang="en-US" altLang="zh-CN" sz="18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使用方法：资产管理。</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编码设置：资产管理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编码设置。可对凭证类型、部门、使用情况、变动方式、分类编码、自定义卡片、选项等进行设置。分类编码内置了新制度中规定的</a:t>
            </a:r>
            <a:r>
              <a:rPr lang="en-US" altLang="zh-CN" sz="1400" dirty="0">
                <a:latin typeface="微软雅黑" pitchFamily="34" charset="-122"/>
                <a:ea typeface="微软雅黑" pitchFamily="34" charset="-122"/>
              </a:rPr>
              <a:t>6</a:t>
            </a:r>
            <a:r>
              <a:rPr lang="zh-CN" altLang="en-US" sz="1400" dirty="0">
                <a:latin typeface="微软雅黑" pitchFamily="34" charset="-122"/>
                <a:ea typeface="微软雅黑" pitchFamily="34" charset="-122"/>
              </a:rPr>
              <a:t>大类资产分类。</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初始数据：资产管理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初始账中可以录入初始数据，也可以按照提供的</a:t>
            </a:r>
            <a:r>
              <a:rPr lang="en-US" altLang="zh-CN" sz="1400" dirty="0">
                <a:latin typeface="微软雅黑" pitchFamily="34" charset="-122"/>
                <a:ea typeface="微软雅黑" pitchFamily="34" charset="-122"/>
              </a:rPr>
              <a:t>Excel</a:t>
            </a:r>
            <a:r>
              <a:rPr lang="zh-CN" altLang="en-US" sz="1400" dirty="0">
                <a:latin typeface="微软雅黑" pitchFamily="34" charset="-122"/>
                <a:ea typeface="微软雅黑" pitchFamily="34" charset="-122"/>
              </a:rPr>
              <a:t>文档格式导入初始数据。初始账只能在资产管理启用时录入，当录入资产并结账后不允许修改录入。</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资产变动：资产管理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资产变动。提供资产增加、资产减少、批量制单、凭证查询、资产导入等功能。</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折旧摊销：资产管理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折旧摊销。提供折旧摊销、折旧摊销制单、折旧摊销凭证查询、折旧清单、摊销清单的功能。</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报表：资产管理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报表。提供资产相关的账表查询功能。</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期末处理：资产管理</a:t>
            </a:r>
            <a:r>
              <a:rPr lang="en-US" altLang="zh-CN" sz="1400" dirty="0">
                <a:latin typeface="微软雅黑" pitchFamily="34" charset="-122"/>
                <a:ea typeface="微软雅黑" pitchFamily="34" charset="-122"/>
              </a:rPr>
              <a:t>-</a:t>
            </a:r>
            <a:r>
              <a:rPr lang="zh-CN" altLang="en-US" sz="1400" dirty="0">
                <a:latin typeface="微软雅黑" pitchFamily="34" charset="-122"/>
                <a:ea typeface="微软雅黑" pitchFamily="34" charset="-122"/>
              </a:rPr>
              <a:t>期末处理。提供期末结账、资产原值核对、累计折旧摊销核对功能。</a:t>
            </a:r>
            <a:endParaRPr lang="en-US" altLang="zh-CN" sz="1400" dirty="0">
              <a:latin typeface="微软雅黑" pitchFamily="34" charset="-122"/>
              <a:ea typeface="微软雅黑" pitchFamily="34" charset="-122"/>
            </a:endParaRPr>
          </a:p>
        </p:txBody>
      </p:sp>
      <p:sp>
        <p:nvSpPr>
          <p:cNvPr id="9219" name="AutoShape 3"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0" name="AutoShape 4"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1" name="AutoShape 5"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2" name="AutoShape 6"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3" name="AutoShape 7"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9224" name="AutoShape 8" descr="C:\Users\Administrator\AppData\Roaming\Tencent\Users\1211742436\QQ\WinTemp\RichOle\(ZC4T]A80PbLC@S}Q6)(1.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
        <p:nvSpPr>
          <p:cNvPr id="62465" name="AutoShape 1" descr="C:\Users\Administrator\AppData\Roaming\Tencent\Users\1211742436\QQ\WinTemp\RichOle\0KK8@NDGE}AR)%H%C`YER.png"/>
          <p:cNvSpPr>
            <a:spLocks noChangeAspect="1" noChangeArrowheads="1"/>
          </p:cNvSpPr>
          <p:nvPr/>
        </p:nvSpPr>
        <p:spPr bwMode="auto">
          <a:xfrm>
            <a:off x="2000250" y="857250"/>
            <a:ext cx="171450" cy="228600"/>
          </a:xfrm>
          <a:prstGeom prst="rect">
            <a:avLst/>
          </a:prstGeom>
          <a:noFill/>
        </p:spPr>
        <p:txBody>
          <a:bodyPr vert="horz" wrap="square" lIns="68580" tIns="34290" rIns="68580" bIns="34290" numCol="1" anchor="t" anchorCtr="0" compatLnSpc="1">
            <a:prstTxWarp prst="textNoShape">
              <a:avLst/>
            </a:prstTxWarp>
          </a:bodyP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3212976"/>
            <a:ext cx="9144000" cy="3645024"/>
          </a:xfrm>
          <a:prstGeom prst="rect">
            <a:avLst/>
          </a:prstGeom>
          <a:solidFill>
            <a:schemeClr val="accent2"/>
          </a:solidFill>
          <a:ln w="9525">
            <a:noFill/>
            <a:miter lim="800000"/>
            <a:headEnd/>
            <a:tailEnd/>
          </a:ln>
          <a:effectLst/>
        </p:spPr>
        <p:txBody>
          <a:bodyPr wrap="none" anchor="ctr"/>
          <a:lstStyle/>
          <a:p>
            <a:pPr algn="ctr" eaLnBrk="1" hangingPunct="1"/>
            <a:endParaRPr lang="zh-CN" altLang="zh-CN">
              <a:solidFill>
                <a:schemeClr val="bg2"/>
              </a:solidFill>
              <a:latin typeface="Arial" pitchFamily="34" charset="0"/>
            </a:endParaRPr>
          </a:p>
        </p:txBody>
      </p:sp>
      <p:sp>
        <p:nvSpPr>
          <p:cNvPr id="10243" name="Text Box 3"/>
          <p:cNvSpPr txBox="1">
            <a:spLocks noChangeArrowheads="1"/>
          </p:cNvSpPr>
          <p:nvPr/>
        </p:nvSpPr>
        <p:spPr bwMode="auto">
          <a:xfrm>
            <a:off x="437810" y="1285860"/>
            <a:ext cx="6777396" cy="784830"/>
          </a:xfrm>
          <a:prstGeom prst="rect">
            <a:avLst/>
          </a:prstGeom>
          <a:noFill/>
          <a:ln w="9525">
            <a:noFill/>
            <a:miter lim="800000"/>
            <a:headEnd/>
            <a:tailEnd/>
          </a:ln>
          <a:effectLst/>
        </p:spPr>
        <p:txBody>
          <a:bodyPr wrap="square">
            <a:spAutoFit/>
          </a:bodyPr>
          <a:lstStyle/>
          <a:p>
            <a:pPr eaLnBrk="1" hangingPunct="1"/>
            <a:r>
              <a:rPr lang="zh-CN" altLang="en-US" sz="4500" b="1" i="1" dirty="0" smtClean="0">
                <a:solidFill>
                  <a:srgbClr val="3399FF"/>
                </a:solidFill>
                <a:latin typeface="Arial" pitchFamily="34" charset="0"/>
                <a:ea typeface="微软雅黑" pitchFamily="34" charset="-122"/>
              </a:rPr>
              <a:t>感谢大家耐心的倾听</a:t>
            </a:r>
            <a:endParaRPr lang="zh-CN" altLang="en-US" sz="4500" b="1" i="1" dirty="0">
              <a:solidFill>
                <a:srgbClr val="3399FF"/>
              </a:solidFill>
              <a:latin typeface="Arial" pitchFamily="34" charset="0"/>
              <a:ea typeface="微软雅黑" pitchFamily="34" charset="-122"/>
            </a:endParaRPr>
          </a:p>
        </p:txBody>
      </p:sp>
      <p:sp>
        <p:nvSpPr>
          <p:cNvPr id="10244" name="TextBox 5"/>
          <p:cNvSpPr>
            <a:spLocks noChangeArrowheads="1"/>
          </p:cNvSpPr>
          <p:nvPr/>
        </p:nvSpPr>
        <p:spPr bwMode="auto">
          <a:xfrm>
            <a:off x="0" y="4286257"/>
            <a:ext cx="9144000" cy="600164"/>
          </a:xfrm>
          <a:prstGeom prst="rect">
            <a:avLst/>
          </a:prstGeom>
          <a:noFill/>
          <a:ln w="9525">
            <a:noFill/>
            <a:miter lim="800000"/>
            <a:headEnd/>
            <a:tailEnd/>
          </a:ln>
          <a:effectLst/>
        </p:spPr>
        <p:txBody>
          <a:bodyPr wrap="square">
            <a:spAutoFit/>
          </a:bodyPr>
          <a:lstStyle/>
          <a:p>
            <a:pPr algn="ctr" eaLnBrk="1" hangingPunct="1"/>
            <a:r>
              <a:rPr lang="zh-CN" altLang="en-US" sz="3300" dirty="0">
                <a:solidFill>
                  <a:schemeClr val="bg1"/>
                </a:solidFill>
                <a:latin typeface="Arial Unicode MS" pitchFamily="34" charset="-122"/>
                <a:ea typeface="Arial Unicode MS" pitchFamily="34" charset="-122"/>
                <a:cs typeface="Arial Unicode MS" pitchFamily="34" charset="-122"/>
                <a:sym typeface="Haettenschweiler" pitchFamily="34" charset="0"/>
              </a:rPr>
              <a:t>通用科技</a:t>
            </a:r>
            <a:r>
              <a:rPr lang="zh-CN" altLang="en-US" sz="3300" dirty="0">
                <a:latin typeface="Arial Unicode MS" pitchFamily="34" charset="-122"/>
                <a:ea typeface="Arial Unicode MS" pitchFamily="34" charset="-122"/>
                <a:cs typeface="Arial Unicode MS" pitchFamily="34" charset="-122"/>
                <a:sym typeface="Haettenschweiler" pitchFamily="34" charset="0"/>
              </a:rPr>
              <a:t>有限公司</a:t>
            </a:r>
            <a:endParaRPr lang="zh-CN" altLang="en-US" sz="3300" dirty="0">
              <a:latin typeface="Arial Unicode MS" pitchFamily="34" charset="-122"/>
              <a:ea typeface="Arial Unicode MS" pitchFamily="34" charset="-122"/>
              <a:cs typeface="Arial Unicode MS" pitchFamily="34" charset="-122"/>
            </a:endParaRPr>
          </a:p>
        </p:txBody>
      </p:sp>
      <p:sp>
        <p:nvSpPr>
          <p:cNvPr id="10245" name="TextBox 6"/>
          <p:cNvSpPr>
            <a:spLocks noChangeArrowheads="1"/>
          </p:cNvSpPr>
          <p:nvPr/>
        </p:nvSpPr>
        <p:spPr bwMode="auto">
          <a:xfrm>
            <a:off x="0" y="4872368"/>
            <a:ext cx="9144000" cy="369332"/>
          </a:xfrm>
          <a:prstGeom prst="rect">
            <a:avLst/>
          </a:prstGeom>
          <a:noFill/>
          <a:ln w="9525">
            <a:noFill/>
            <a:miter lim="800000"/>
            <a:headEnd/>
            <a:tailEnd/>
          </a:ln>
          <a:effectLst/>
        </p:spPr>
        <p:txBody>
          <a:bodyPr wrap="square">
            <a:spAutoFit/>
          </a:bodyPr>
          <a:lstStyle/>
          <a:p>
            <a:pPr algn="ctr" eaLnBrk="1" hangingPunct="1"/>
            <a:r>
              <a:rPr lang="en-US" dirty="0">
                <a:solidFill>
                  <a:schemeClr val="bg1"/>
                </a:solidFill>
                <a:latin typeface="Cambria Math" pitchFamily="18" charset="0"/>
                <a:ea typeface="Cambria Math" pitchFamily="18" charset="0"/>
                <a:cs typeface="Angsana New" pitchFamily="18" charset="-34"/>
                <a:sym typeface="Mistral" pitchFamily="66" charset="0"/>
              </a:rPr>
              <a:t>GENERWARE  TECHNOLOGY CO,.LTD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升级的背景</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223628" y="1593051"/>
            <a:ext cx="6426714" cy="3671898"/>
          </a:xfrm>
        </p:spPr>
        <p:txBody>
          <a:bodyPr/>
          <a:lstStyle/>
          <a:p>
            <a:r>
              <a:rPr lang="zh-CN" altLang="en-US" sz="2000" dirty="0">
                <a:latin typeface="微软雅黑" pitchFamily="34" charset="-122"/>
                <a:ea typeface="微软雅黑" pitchFamily="34" charset="-122"/>
              </a:rPr>
              <a:t>财政部</a:t>
            </a:r>
            <a:r>
              <a:rPr lang="en-US" altLang="zh-CN" sz="2000" dirty="0">
                <a:latin typeface="微软雅黑" pitchFamily="34" charset="-122"/>
                <a:ea typeface="微软雅黑" pitchFamily="34" charset="-122"/>
              </a:rPr>
              <a:t>2021</a:t>
            </a:r>
            <a:r>
              <a:rPr lang="zh-CN" altLang="en-US" sz="2000" dirty="0">
                <a:latin typeface="微软雅黑" pitchFamily="34" charset="-122"/>
                <a:ea typeface="微软雅黑" pitchFamily="34" charset="-122"/>
              </a:rPr>
              <a:t>年</a:t>
            </a:r>
            <a:r>
              <a:rPr lang="en-US" altLang="zh-CN" sz="2000" dirty="0">
                <a:latin typeface="微软雅黑" pitchFamily="34" charset="-122"/>
                <a:ea typeface="微软雅黑" pitchFamily="34" charset="-122"/>
              </a:rPr>
              <a:t>4</a:t>
            </a:r>
            <a:r>
              <a:rPr lang="zh-CN" altLang="en-US" sz="2000" dirty="0">
                <a:latin typeface="微软雅黑" pitchFamily="34" charset="-122"/>
                <a:ea typeface="微软雅黑" pitchFamily="34" charset="-122"/>
              </a:rPr>
              <a:t>月</a:t>
            </a:r>
            <a:r>
              <a:rPr lang="en-US" altLang="zh-CN" sz="2000" dirty="0">
                <a:latin typeface="微软雅黑" pitchFamily="34" charset="-122"/>
                <a:ea typeface="微软雅黑" pitchFamily="34" charset="-122"/>
              </a:rPr>
              <a:t>22</a:t>
            </a:r>
            <a:r>
              <a:rPr lang="zh-CN" altLang="en-US" sz="2000" dirty="0">
                <a:latin typeface="微软雅黑" pitchFamily="34" charset="-122"/>
                <a:ea typeface="微软雅黑" pitchFamily="34" charset="-122"/>
              </a:rPr>
              <a:t>日发布“财会</a:t>
            </a:r>
            <a:r>
              <a:rPr lang="en-US" altLang="zh-CN" sz="2000" dirty="0">
                <a:latin typeface="微软雅黑" pitchFamily="34" charset="-122"/>
                <a:ea typeface="微软雅黑" pitchFamily="34" charset="-122"/>
              </a:rPr>
              <a:t>〔2021〕7</a:t>
            </a:r>
            <a:r>
              <a:rPr lang="zh-CN" altLang="en-US" sz="2000" dirty="0">
                <a:latin typeface="微软雅黑" pitchFamily="34" charset="-122"/>
                <a:ea typeface="微软雅黑" pitchFamily="34" charset="-122"/>
              </a:rPr>
              <a:t>号”</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关于印发</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工会会计制度</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的通知</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，修订印发了新版</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工会会计制度</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，并确定自</a:t>
            </a:r>
            <a:r>
              <a:rPr lang="en-US" altLang="zh-CN" sz="2000" dirty="0">
                <a:latin typeface="微软雅黑" pitchFamily="34" charset="-122"/>
                <a:ea typeface="微软雅黑" pitchFamily="34" charset="-122"/>
              </a:rPr>
              <a:t>2022</a:t>
            </a:r>
            <a:r>
              <a:rPr lang="zh-CN" altLang="en-US" sz="2000" dirty="0">
                <a:latin typeface="微软雅黑" pitchFamily="34" charset="-122"/>
                <a:ea typeface="微软雅黑" pitchFamily="34" charset="-122"/>
              </a:rPr>
              <a:t>年</a:t>
            </a:r>
            <a:r>
              <a:rPr lang="en-US" altLang="zh-CN" sz="2000" dirty="0">
                <a:latin typeface="微软雅黑" pitchFamily="34" charset="-122"/>
                <a:ea typeface="微软雅黑" pitchFamily="34" charset="-122"/>
              </a:rPr>
              <a:t>1</a:t>
            </a:r>
            <a:r>
              <a:rPr lang="zh-CN" altLang="en-US" sz="2000" dirty="0">
                <a:latin typeface="微软雅黑" pitchFamily="34" charset="-122"/>
                <a:ea typeface="微软雅黑" pitchFamily="34" charset="-122"/>
              </a:rPr>
              <a:t>月</a:t>
            </a:r>
            <a:r>
              <a:rPr lang="en-US" altLang="zh-CN" sz="2000" dirty="0">
                <a:latin typeface="微软雅黑" pitchFamily="34" charset="-122"/>
                <a:ea typeface="微软雅黑" pitchFamily="34" charset="-122"/>
              </a:rPr>
              <a:t>1</a:t>
            </a:r>
            <a:r>
              <a:rPr lang="zh-CN" altLang="en-US" sz="2000" dirty="0">
                <a:latin typeface="微软雅黑" pitchFamily="34" charset="-122"/>
                <a:ea typeface="微软雅黑" pitchFamily="34" charset="-122"/>
              </a:rPr>
              <a:t>日起施行。</a:t>
            </a:r>
            <a:endParaRPr lang="en-US" sz="2000" dirty="0">
              <a:latin typeface="微软雅黑" pitchFamily="34" charset="-122"/>
              <a:ea typeface="微软雅黑" pitchFamily="34" charset="-122"/>
            </a:endParaRPr>
          </a:p>
          <a:p>
            <a:pPr>
              <a:buClr>
                <a:schemeClr val="tx1"/>
              </a:buClr>
            </a:pPr>
            <a:endParaRPr lang="en-US" altLang="zh-CN" sz="2000" dirty="0">
              <a:solidFill>
                <a:schemeClr val="tx1"/>
              </a:solidFill>
              <a:latin typeface="微软雅黑" pitchFamily="34" charset="-122"/>
              <a:ea typeface="微软雅黑" pitchFamily="34" charset="-122"/>
            </a:endParaRPr>
          </a:p>
          <a:p>
            <a:pPr>
              <a:buClr>
                <a:schemeClr val="tx1"/>
              </a:buClr>
            </a:pPr>
            <a:endParaRPr lang="en-US" altLang="zh-CN" sz="2000" dirty="0">
              <a:solidFill>
                <a:schemeClr val="tx1"/>
              </a:solidFill>
              <a:latin typeface="微软雅黑" pitchFamily="34" charset="-122"/>
              <a:ea typeface="微软雅黑" pitchFamily="34" charset="-122"/>
            </a:endParaRPr>
          </a:p>
          <a:p>
            <a:pPr>
              <a:buClr>
                <a:schemeClr val="tx1"/>
              </a:buClr>
            </a:pPr>
            <a:r>
              <a:rPr lang="zh-CN" altLang="en-US" sz="2000" dirty="0">
                <a:solidFill>
                  <a:schemeClr val="tx1"/>
                </a:solidFill>
                <a:latin typeface="微软雅黑" pitchFamily="34" charset="-122"/>
                <a:ea typeface="微软雅黑" pitchFamily="34" charset="-122"/>
              </a:rPr>
              <a:t>之后为保证新旧工会会计制度的顺利衔接，财政部于</a:t>
            </a:r>
            <a:r>
              <a:rPr lang="en-US" altLang="zh-CN" sz="2000" dirty="0">
                <a:solidFill>
                  <a:schemeClr val="tx1"/>
                </a:solidFill>
                <a:latin typeface="微软雅黑" pitchFamily="34" charset="-122"/>
                <a:ea typeface="微软雅黑" pitchFamily="34" charset="-122"/>
              </a:rPr>
              <a:t>2021</a:t>
            </a:r>
            <a:r>
              <a:rPr lang="zh-CN" altLang="en-US" sz="2000" dirty="0">
                <a:solidFill>
                  <a:schemeClr val="tx1"/>
                </a:solidFill>
                <a:latin typeface="微软雅黑" pitchFamily="34" charset="-122"/>
                <a:ea typeface="微软雅黑" pitchFamily="34" charset="-122"/>
              </a:rPr>
              <a:t>年</a:t>
            </a:r>
            <a:r>
              <a:rPr lang="en-US" altLang="zh-CN" sz="2000" dirty="0">
                <a:solidFill>
                  <a:schemeClr val="tx1"/>
                </a:solidFill>
                <a:latin typeface="微软雅黑" pitchFamily="34" charset="-122"/>
                <a:ea typeface="微软雅黑" pitchFamily="34" charset="-122"/>
              </a:rPr>
              <a:t>6</a:t>
            </a:r>
            <a:r>
              <a:rPr lang="zh-CN" altLang="en-US" sz="2000" dirty="0">
                <a:solidFill>
                  <a:schemeClr val="tx1"/>
                </a:solidFill>
                <a:latin typeface="微软雅黑" pitchFamily="34" charset="-122"/>
                <a:ea typeface="微软雅黑" pitchFamily="34" charset="-122"/>
              </a:rPr>
              <a:t>月</a:t>
            </a:r>
            <a:r>
              <a:rPr lang="en-US" altLang="zh-CN" sz="2000" dirty="0">
                <a:solidFill>
                  <a:schemeClr val="tx1"/>
                </a:solidFill>
                <a:latin typeface="微软雅黑" pitchFamily="34" charset="-122"/>
                <a:ea typeface="微软雅黑" pitchFamily="34" charset="-122"/>
              </a:rPr>
              <a:t>30</a:t>
            </a:r>
            <a:r>
              <a:rPr lang="zh-CN" altLang="en-US" sz="2000" dirty="0">
                <a:solidFill>
                  <a:schemeClr val="tx1"/>
                </a:solidFill>
                <a:latin typeface="微软雅黑" pitchFamily="34" charset="-122"/>
                <a:ea typeface="微软雅黑" pitchFamily="34" charset="-122"/>
              </a:rPr>
              <a:t>日发布了财会</a:t>
            </a:r>
            <a:r>
              <a:rPr lang="en-US" altLang="zh-CN" sz="2000" dirty="0">
                <a:solidFill>
                  <a:schemeClr val="tx1"/>
                </a:solidFill>
                <a:latin typeface="微软雅黑" pitchFamily="34" charset="-122"/>
                <a:ea typeface="微软雅黑" pitchFamily="34" charset="-122"/>
              </a:rPr>
              <a:t>〔2021〕16</a:t>
            </a:r>
            <a:r>
              <a:rPr lang="zh-CN" altLang="en-US" sz="2000" dirty="0">
                <a:solidFill>
                  <a:schemeClr val="tx1"/>
                </a:solidFill>
                <a:latin typeface="微软雅黑" pitchFamily="34" charset="-122"/>
                <a:ea typeface="微软雅黑" pitchFamily="34" charset="-122"/>
              </a:rPr>
              <a:t>号“关于印发</a:t>
            </a:r>
            <a:r>
              <a:rPr lang="en-US" altLang="zh-CN" sz="2000" dirty="0">
                <a:solidFill>
                  <a:schemeClr val="tx1"/>
                </a:solidFill>
                <a:latin typeface="微软雅黑" pitchFamily="34" charset="-122"/>
                <a:ea typeface="微软雅黑" pitchFamily="34" charset="-122"/>
              </a:rPr>
              <a:t>《</a:t>
            </a:r>
            <a:r>
              <a:rPr lang="zh-CN" altLang="en-US" sz="2000" dirty="0">
                <a:solidFill>
                  <a:schemeClr val="tx1"/>
                </a:solidFill>
                <a:latin typeface="微软雅黑" pitchFamily="34" charset="-122"/>
                <a:ea typeface="微软雅黑" pitchFamily="34" charset="-122"/>
              </a:rPr>
              <a:t>工会新旧会计制度有关衔接问题的处理规定</a:t>
            </a:r>
            <a:r>
              <a:rPr lang="en-US" altLang="zh-CN" sz="2000" dirty="0">
                <a:solidFill>
                  <a:schemeClr val="tx1"/>
                </a:solidFill>
                <a:latin typeface="微软雅黑" pitchFamily="34" charset="-122"/>
                <a:ea typeface="微软雅黑" pitchFamily="34" charset="-122"/>
              </a:rPr>
              <a:t>》</a:t>
            </a:r>
            <a:r>
              <a:rPr lang="zh-CN" altLang="en-US" sz="2000" dirty="0">
                <a:solidFill>
                  <a:schemeClr val="tx1"/>
                </a:solidFill>
                <a:latin typeface="微软雅黑" pitchFamily="34" charset="-122"/>
                <a:ea typeface="微软雅黑" pitchFamily="34" charset="-122"/>
              </a:rPr>
              <a:t>的通知”，明确要求中华全国总工会各级工会单位应当对原有会计核算信息系统进行及时更新调试，实现新旧制度科目账务数据准确转换，保证新旧制度的有序衔接。</a:t>
            </a:r>
            <a:endParaRPr lang="en-US" sz="2000" dirty="0">
              <a:latin typeface="微软雅黑" pitchFamily="34" charset="-122"/>
              <a:ea typeface="微软雅黑" pitchFamily="34" charset="-122"/>
            </a:endParaRPr>
          </a:p>
          <a:p>
            <a:pPr>
              <a:buFont typeface="Wingdings" pitchFamily="2" charset="2"/>
              <a:buNone/>
            </a:pPr>
            <a:endParaRPr lang="ko-KR" altLang="en-US" sz="1800" dirty="0">
              <a:ea typeface="Gulim" pitchFamily="34" charset="-127"/>
            </a:endParaRPr>
          </a:p>
        </p:txBody>
      </p:sp>
      <p:pic>
        <p:nvPicPr>
          <p:cNvPr id="7172" name="Picture 4"/>
          <p:cNvPicPr>
            <a:picLocks noGrp="1" noChangeAspect="1" noChangeArrowheads="1"/>
          </p:cNvPicPr>
          <p:nvPr>
            <p:ph sz="half" idx="2"/>
          </p:nvPr>
        </p:nvPicPr>
        <p:blipFill>
          <a:blip r:embed="rId2"/>
          <a:srcRect/>
          <a:stretch>
            <a:fillRect/>
          </a:stretch>
        </p:blipFill>
        <p:spPr>
          <a:xfrm>
            <a:off x="2223493" y="5698331"/>
            <a:ext cx="648296" cy="247650"/>
          </a:xfrm>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升级的必要性</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223629" y="1928802"/>
            <a:ext cx="6480719" cy="3671898"/>
          </a:xfrm>
        </p:spPr>
        <p:txBody>
          <a:bodyPr/>
          <a:lstStyle/>
          <a:p>
            <a:r>
              <a:rPr lang="zh-CN" altLang="en-US" sz="2000" dirty="0">
                <a:latin typeface="微软雅黑" pitchFamily="34" charset="-122"/>
                <a:ea typeface="微软雅黑" pitchFamily="34" charset="-122"/>
              </a:rPr>
              <a:t>是否一定要升级使用？一定要升级，升级后的新版财务软件的功能才能符合工会新会计制度的相关要求。</a:t>
            </a:r>
            <a:endParaRPr lang="en-US" altLang="zh-CN" sz="2000" dirty="0">
              <a:latin typeface="微软雅黑" pitchFamily="34" charset="-122"/>
              <a:ea typeface="微软雅黑" pitchFamily="34" charset="-122"/>
            </a:endParaRPr>
          </a:p>
          <a:p>
            <a:endParaRPr lang="en-US" sz="2000" dirty="0">
              <a:latin typeface="微软雅黑" pitchFamily="34" charset="-122"/>
              <a:ea typeface="微软雅黑" pitchFamily="34" charset="-122"/>
            </a:endParaRPr>
          </a:p>
          <a:p>
            <a:endParaRPr lang="en-US" sz="2000" dirty="0">
              <a:latin typeface="微软雅黑" pitchFamily="34" charset="-122"/>
              <a:ea typeface="微软雅黑" pitchFamily="34" charset="-122"/>
            </a:endParaRPr>
          </a:p>
          <a:p>
            <a:pPr>
              <a:buClr>
                <a:schemeClr val="tx1"/>
              </a:buClr>
            </a:pPr>
            <a:r>
              <a:rPr lang="zh-CN" altLang="en-US" sz="2000" dirty="0">
                <a:solidFill>
                  <a:schemeClr val="tx1"/>
                </a:solidFill>
                <a:latin typeface="微软雅黑" pitchFamily="34" charset="-122"/>
                <a:ea typeface="微软雅黑" pitchFamily="34" charset="-122"/>
              </a:rPr>
              <a:t>原来系统中的数据是否保留？升级不会影响原来的数据。以前年度的数据可以保留，也可以通过软件进行查看。</a:t>
            </a:r>
            <a:endParaRPr lang="en-US" sz="2000" dirty="0">
              <a:latin typeface="微软雅黑" pitchFamily="34" charset="-122"/>
              <a:ea typeface="微软雅黑" pitchFamily="34" charset="-122"/>
            </a:endParaRPr>
          </a:p>
          <a:p>
            <a:pPr>
              <a:buFont typeface="Wingdings" pitchFamily="2" charset="2"/>
              <a:buNone/>
            </a:pPr>
            <a:endParaRPr lang="ko-KR" altLang="en-US" sz="1800" dirty="0">
              <a:ea typeface="Gulim" pitchFamily="34" charset="-127"/>
            </a:endParaRPr>
          </a:p>
        </p:txBody>
      </p:sp>
      <p:pic>
        <p:nvPicPr>
          <p:cNvPr id="7172" name="Picture 4"/>
          <p:cNvPicPr>
            <a:picLocks noGrp="1" noChangeAspect="1" noChangeArrowheads="1"/>
          </p:cNvPicPr>
          <p:nvPr>
            <p:ph sz="half" idx="2"/>
          </p:nvPr>
        </p:nvPicPr>
        <p:blipFill>
          <a:blip r:embed="rId2"/>
          <a:srcRect/>
          <a:stretch>
            <a:fillRect/>
          </a:stretch>
        </p:blipFill>
        <p:spPr>
          <a:xfrm>
            <a:off x="2223493" y="5698331"/>
            <a:ext cx="648296" cy="247650"/>
          </a:xfrm>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安装</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214415" y="1857364"/>
            <a:ext cx="6500858" cy="3832634"/>
          </a:xfrm>
        </p:spPr>
        <p:txBody>
          <a:bodyPr/>
          <a:lstStyle/>
          <a:p>
            <a:r>
              <a:rPr lang="en-US" altLang="zh-CN" sz="2000" dirty="0">
                <a:latin typeface="微软雅黑" pitchFamily="34" charset="-122"/>
                <a:ea typeface="微软雅黑" pitchFamily="34" charset="-122"/>
              </a:rPr>
              <a:t>1</a:t>
            </a:r>
            <a:r>
              <a:rPr lang="zh-CN" altLang="en-US" sz="2000" dirty="0">
                <a:latin typeface="微软雅黑" pitchFamily="34" charset="-122"/>
                <a:ea typeface="微软雅黑" pitchFamily="34" charset="-122"/>
              </a:rPr>
              <a:t>、财政部</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工会会计制度</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核算</a:t>
            </a:r>
            <a:r>
              <a:rPr lang="zh-CN" altLang="en-US" sz="2000" dirty="0" smtClean="0">
                <a:latin typeface="微软雅黑" pitchFamily="34" charset="-122"/>
                <a:ea typeface="微软雅黑" pitchFamily="34" charset="-122"/>
              </a:rPr>
              <a:t>软件</a:t>
            </a:r>
            <a:r>
              <a:rPr lang="en-US" altLang="zh-CN" sz="2000" dirty="0" smtClean="0">
                <a:latin typeface="微软雅黑" pitchFamily="34" charset="-122"/>
                <a:ea typeface="微软雅黑" pitchFamily="34" charset="-122"/>
              </a:rPr>
              <a:t>2021</a:t>
            </a:r>
            <a:r>
              <a:rPr lang="zh-CN" altLang="en-US" sz="2000" dirty="0" smtClean="0">
                <a:latin typeface="微软雅黑" pitchFamily="34" charset="-122"/>
                <a:ea typeface="微软雅黑" pitchFamily="34" charset="-122"/>
              </a:rPr>
              <a:t>内蒙专版</a:t>
            </a:r>
            <a:r>
              <a:rPr lang="zh-CN" altLang="en-US" sz="2000" dirty="0" smtClean="0">
                <a:latin typeface="微软雅黑" pitchFamily="34" charset="-122"/>
                <a:ea typeface="微软雅黑" pitchFamily="34" charset="-122"/>
              </a:rPr>
              <a:t>提供</a:t>
            </a:r>
            <a:r>
              <a:rPr lang="zh-CN" altLang="en-US" sz="2000" dirty="0">
                <a:latin typeface="微软雅黑" pitchFamily="34" charset="-122"/>
                <a:ea typeface="微软雅黑" pitchFamily="34" charset="-122"/>
              </a:rPr>
              <a:t>完整的软件安装程序，可以下载后直接安装到计算机。</a:t>
            </a:r>
          </a:p>
          <a:p>
            <a:r>
              <a:rPr lang="en-US" altLang="zh-CN" sz="2000" dirty="0">
                <a:latin typeface="微软雅黑" pitchFamily="34" charset="-122"/>
                <a:ea typeface="微软雅黑" pitchFamily="34" charset="-122"/>
              </a:rPr>
              <a:t>2</a:t>
            </a:r>
            <a:r>
              <a:rPr lang="zh-CN" altLang="en-US" sz="2000" dirty="0">
                <a:latin typeface="微软雅黑" pitchFamily="34" charset="-122"/>
                <a:ea typeface="微软雅黑" pitchFamily="34" charset="-122"/>
              </a:rPr>
              <a:t>、软件适用环境：</a:t>
            </a:r>
            <a:r>
              <a:rPr lang="en-US" altLang="zh-CN" sz="2000" dirty="0">
                <a:latin typeface="微软雅黑" pitchFamily="34" charset="-122"/>
                <a:ea typeface="微软雅黑" pitchFamily="34" charset="-122"/>
              </a:rPr>
              <a:t>Windows XP</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WIN7</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WIN10</a:t>
            </a:r>
            <a:r>
              <a:rPr lang="zh-CN" altLang="en-US" sz="2000" dirty="0">
                <a:latin typeface="微软雅黑" pitchFamily="34" charset="-122"/>
                <a:ea typeface="微软雅黑" pitchFamily="34" charset="-122"/>
              </a:rPr>
              <a:t>均可使用（所有版本都不支持家庭版）。</a:t>
            </a:r>
          </a:p>
          <a:p>
            <a:r>
              <a:rPr lang="en-US" altLang="zh-CN" sz="2000" dirty="0">
                <a:latin typeface="微软雅黑" pitchFamily="34" charset="-122"/>
                <a:ea typeface="微软雅黑" pitchFamily="34" charset="-122"/>
              </a:rPr>
              <a:t>3</a:t>
            </a:r>
            <a:r>
              <a:rPr lang="zh-CN" altLang="en-US" sz="2000" dirty="0">
                <a:latin typeface="微软雅黑" pitchFamily="34" charset="-122"/>
                <a:ea typeface="微软雅黑" pitchFamily="34" charset="-122"/>
              </a:rPr>
              <a:t>、安装步骤：</a:t>
            </a:r>
          </a:p>
          <a:p>
            <a:r>
              <a:rPr lang="en-US" altLang="zh-CN" sz="1800" dirty="0">
                <a:latin typeface="微软雅黑" pitchFamily="34" charset="-122"/>
                <a:ea typeface="微软雅黑" pitchFamily="34" charset="-122"/>
              </a:rPr>
              <a:t>a</a:t>
            </a:r>
            <a:r>
              <a:rPr lang="zh-CN" altLang="en-US" sz="1800" dirty="0">
                <a:latin typeface="微软雅黑" pitchFamily="34" charset="-122"/>
                <a:ea typeface="微软雅黑" pitchFamily="34" charset="-122"/>
              </a:rPr>
              <a:t>、下载软件安装包，并将压缩包解压到</a:t>
            </a:r>
            <a:r>
              <a:rPr lang="en-US" altLang="zh-CN" sz="1800" dirty="0">
                <a:latin typeface="微软雅黑" pitchFamily="34" charset="-122"/>
                <a:ea typeface="微软雅黑" pitchFamily="34" charset="-122"/>
              </a:rPr>
              <a:t>D</a:t>
            </a:r>
            <a:r>
              <a:rPr lang="zh-CN" altLang="en-US" sz="1800" dirty="0">
                <a:latin typeface="微软雅黑" pitchFamily="34" charset="-122"/>
                <a:ea typeface="微软雅黑" pitchFamily="34" charset="-122"/>
              </a:rPr>
              <a:t>盘或者</a:t>
            </a:r>
            <a:r>
              <a:rPr lang="en-US" altLang="zh-CN" sz="1800" dirty="0">
                <a:latin typeface="微软雅黑" pitchFamily="34" charset="-122"/>
                <a:ea typeface="微软雅黑" pitchFamily="34" charset="-122"/>
              </a:rPr>
              <a:t>E</a:t>
            </a:r>
            <a:r>
              <a:rPr lang="zh-CN" altLang="en-US" sz="1800" dirty="0">
                <a:latin typeface="微软雅黑" pitchFamily="34" charset="-122"/>
                <a:ea typeface="微软雅黑" pitchFamily="34" charset="-122"/>
              </a:rPr>
              <a:t>盘上能找到的文件夹中；</a:t>
            </a:r>
            <a:endParaRPr lang="en-US" altLang="zh-CN" sz="1800" dirty="0">
              <a:latin typeface="微软雅黑" pitchFamily="34" charset="-122"/>
              <a:ea typeface="微软雅黑" pitchFamily="34" charset="-122"/>
            </a:endParaRPr>
          </a:p>
          <a:p>
            <a:r>
              <a:rPr lang="en-US" altLang="zh-CN" sz="1800" dirty="0">
                <a:latin typeface="微软雅黑" pitchFamily="34" charset="-122"/>
                <a:ea typeface="微软雅黑" pitchFamily="34" charset="-122"/>
              </a:rPr>
              <a:t>b</a:t>
            </a:r>
            <a:r>
              <a:rPr lang="zh-CN" altLang="en-US" sz="1800" dirty="0">
                <a:latin typeface="微软雅黑" pitchFamily="34" charset="-122"/>
                <a:ea typeface="微软雅黑" pitchFamily="34" charset="-122"/>
              </a:rPr>
              <a:t>、将计算机上的防护软件（比方说</a:t>
            </a:r>
            <a:r>
              <a:rPr lang="en-US" altLang="zh-CN" sz="1800" dirty="0">
                <a:latin typeface="微软雅黑" pitchFamily="34" charset="-122"/>
                <a:ea typeface="微软雅黑" pitchFamily="34" charset="-122"/>
              </a:rPr>
              <a:t>360</a:t>
            </a:r>
            <a:r>
              <a:rPr lang="zh-CN" altLang="en-US" sz="1800" dirty="0">
                <a:latin typeface="微软雅黑" pitchFamily="34" charset="-122"/>
                <a:ea typeface="微软雅黑" pitchFamily="34" charset="-122"/>
              </a:rPr>
              <a:t>安全卫士、电脑管家等等）退出；（该项操作十分必要，因为有时候软件安装过程中会被防护软件误拦截，造成软件安装不</a:t>
            </a:r>
            <a:r>
              <a:rPr lang="zh-CN" altLang="en-US" sz="1800" dirty="0" smtClean="0">
                <a:latin typeface="微软雅黑" pitchFamily="34" charset="-122"/>
                <a:ea typeface="微软雅黑" pitchFamily="34" charset="-122"/>
              </a:rPr>
              <a:t>成功。最</a:t>
            </a:r>
            <a:r>
              <a:rPr lang="zh-CN" altLang="en-US" sz="1800" dirty="0">
                <a:latin typeface="微软雅黑" pitchFamily="34" charset="-122"/>
                <a:ea typeface="微软雅黑" pitchFamily="34" charset="-122"/>
              </a:rPr>
              <a:t>典型</a:t>
            </a:r>
            <a:r>
              <a:rPr lang="zh-CN" altLang="en-US" sz="1800" dirty="0" smtClean="0">
                <a:latin typeface="微软雅黑" pitchFamily="34" charset="-122"/>
                <a:ea typeface="微软雅黑" pitchFamily="34" charset="-122"/>
              </a:rPr>
              <a:t>的情况就是安装程序到</a:t>
            </a:r>
            <a:r>
              <a:rPr lang="zh-CN" altLang="en-US" sz="1800" dirty="0">
                <a:latin typeface="微软雅黑" pitchFamily="34" charset="-122"/>
                <a:ea typeface="微软雅黑" pitchFamily="34" charset="-122"/>
              </a:rPr>
              <a:t>一半没有完成，</a:t>
            </a:r>
            <a:r>
              <a:rPr lang="zh-CN" altLang="en-US" sz="1800" dirty="0" smtClean="0">
                <a:latin typeface="微软雅黑" pitchFamily="34" charset="-122"/>
                <a:ea typeface="微软雅黑" pitchFamily="34" charset="-122"/>
              </a:rPr>
              <a:t>直接跳出安装</a:t>
            </a:r>
            <a:r>
              <a:rPr lang="zh-CN" altLang="en-US" sz="1800" dirty="0">
                <a:latin typeface="微软雅黑" pitchFamily="34" charset="-122"/>
                <a:ea typeface="微软雅黑" pitchFamily="34" charset="-122"/>
              </a:rPr>
              <a:t>程序，运行软件提示找不到数据库）</a:t>
            </a:r>
          </a:p>
          <a:p>
            <a:endParaRPr lang="zh-CN" altLang="en-US" sz="1800" dirty="0">
              <a:ea typeface="Gulim" pitchFamily="34" charset="-127"/>
            </a:endParaRPr>
          </a:p>
          <a:p>
            <a:pPr>
              <a:buNone/>
            </a:pPr>
            <a:r>
              <a:rPr lang="zh-CN" altLang="en-US" sz="1500" dirty="0">
                <a:ea typeface="Gulim" pitchFamily="34" charset="-127"/>
              </a:rPr>
              <a:t>   </a:t>
            </a:r>
            <a:endParaRPr lang="ko-KR" altLang="en-US" sz="1500" dirty="0">
              <a:ea typeface="Gulim" pitchFamily="34" charset="-127"/>
            </a:endParaRPr>
          </a:p>
        </p:txBody>
      </p:sp>
      <p:sp>
        <p:nvSpPr>
          <p:cNvPr id="8" name="TextBox 7"/>
          <p:cNvSpPr txBox="1"/>
          <p:nvPr/>
        </p:nvSpPr>
        <p:spPr>
          <a:xfrm>
            <a:off x="1357290" y="1000108"/>
            <a:ext cx="6143668" cy="646331"/>
          </a:xfrm>
          <a:prstGeom prst="rect">
            <a:avLst/>
          </a:prstGeom>
          <a:noFill/>
        </p:spPr>
        <p:txBody>
          <a:bodyPr wrap="square" rtlCol="0">
            <a:spAutoFit/>
          </a:bodyPr>
          <a:lstStyle/>
          <a:p>
            <a:r>
              <a:rPr lang="zh-CN" altLang="en-US" dirty="0">
                <a:latin typeface="微软雅黑" pitchFamily="34" charset="-122"/>
                <a:ea typeface="微软雅黑" pitchFamily="34" charset="-122"/>
              </a:rPr>
              <a:t>软件新装用户及更换电脑重新安装软件的用户，需要使用软件安装包进行安装操作，可参照以下安装步骤。</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安装</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857224" y="1571612"/>
            <a:ext cx="3429024" cy="4786346"/>
          </a:xfrm>
        </p:spPr>
        <p:txBody>
          <a:bodyPr/>
          <a:lstStyle/>
          <a:p>
            <a:r>
              <a:rPr lang="en-US" altLang="zh-CN" sz="1800" dirty="0">
                <a:latin typeface="微软雅黑" pitchFamily="34" charset="-122"/>
                <a:ea typeface="微软雅黑" pitchFamily="34" charset="-122"/>
              </a:rPr>
              <a:t>c</a:t>
            </a:r>
            <a:r>
              <a:rPr lang="zh-CN" altLang="en-US" sz="1800" dirty="0">
                <a:latin typeface="微软雅黑" pitchFamily="34" charset="-122"/>
                <a:ea typeface="微软雅黑" pitchFamily="34" charset="-122"/>
              </a:rPr>
              <a:t>、调整</a:t>
            </a:r>
            <a:r>
              <a:rPr lang="en-US" altLang="zh-CN" sz="1800" dirty="0">
                <a:latin typeface="微软雅黑" pitchFamily="34" charset="-122"/>
                <a:ea typeface="微软雅黑" pitchFamily="34" charset="-122"/>
              </a:rPr>
              <a:t>UAC</a:t>
            </a:r>
            <a:r>
              <a:rPr lang="zh-CN" altLang="en-US" sz="1800" dirty="0">
                <a:latin typeface="微软雅黑" pitchFamily="34" charset="-122"/>
                <a:ea typeface="微软雅黑" pitchFamily="34" charset="-122"/>
              </a:rPr>
              <a:t>权限为从不通知</a:t>
            </a:r>
          </a:p>
          <a:p>
            <a:pPr>
              <a:buNone/>
            </a:pPr>
            <a:r>
              <a:rPr lang="zh-CN" altLang="en-US" sz="1800" dirty="0">
                <a:latin typeface="微软雅黑" pitchFamily="34" charset="-122"/>
                <a:ea typeface="微软雅黑" pitchFamily="34" charset="-122"/>
              </a:rPr>
              <a:t>     因为</a:t>
            </a:r>
            <a:r>
              <a:rPr lang="en-US" altLang="zh-CN" sz="1800" dirty="0">
                <a:latin typeface="微软雅黑" pitchFamily="34" charset="-122"/>
                <a:ea typeface="微软雅黑" pitchFamily="34" charset="-122"/>
              </a:rPr>
              <a:t>WIN7</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以上的系统架构采用了更为严格的用户权限控制，所以在运行相关软件时，会有一定的权限要求，如果权限不够就会造成错误，所以要对</a:t>
            </a:r>
            <a:r>
              <a:rPr lang="en-US" altLang="zh-CN" sz="1800" dirty="0">
                <a:latin typeface="微软雅黑" pitchFamily="34" charset="-122"/>
                <a:ea typeface="微软雅黑" pitchFamily="34" charset="-122"/>
              </a:rPr>
              <a:t>UAC</a:t>
            </a:r>
            <a:r>
              <a:rPr lang="zh-CN" altLang="en-US" sz="1800" dirty="0">
                <a:latin typeface="微软雅黑" pitchFamily="34" charset="-122"/>
                <a:ea typeface="微软雅黑" pitchFamily="34" charset="-122"/>
              </a:rPr>
              <a:t>权限进行设置。</a:t>
            </a:r>
          </a:p>
          <a:p>
            <a:pPr>
              <a:buNone/>
            </a:pPr>
            <a:r>
              <a:rPr lang="zh-CN" altLang="en-US" sz="1800" dirty="0">
                <a:latin typeface="微软雅黑" pitchFamily="34" charset="-122"/>
                <a:ea typeface="微软雅黑" pitchFamily="34" charset="-122"/>
              </a:rPr>
              <a:t>     设置方法：开始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控制面板</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系统和安全</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更改用户帐户控制设置</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设置为从不通知。（也可以直接</a:t>
            </a:r>
            <a:r>
              <a:rPr lang="zh-CN" altLang="en-US" sz="1800" dirty="0" smtClean="0">
                <a:latin typeface="微软雅黑" pitchFamily="34" charset="-122"/>
                <a:ea typeface="微软雅黑" pitchFamily="34" charset="-122"/>
              </a:rPr>
              <a:t>在开始</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搜索里输入</a:t>
            </a:r>
            <a:r>
              <a:rPr lang="en-US" altLang="zh-CN" sz="1800" dirty="0" smtClean="0">
                <a:latin typeface="微软雅黑" pitchFamily="34" charset="-122"/>
                <a:ea typeface="微软雅黑" pitchFamily="34" charset="-122"/>
              </a:rPr>
              <a:t>UAC</a:t>
            </a:r>
            <a:r>
              <a:rPr lang="zh-CN" altLang="en-US" sz="1800" dirty="0" smtClean="0">
                <a:latin typeface="微软雅黑" pitchFamily="34" charset="-122"/>
                <a:ea typeface="微软雅黑" pitchFamily="34" charset="-122"/>
              </a:rPr>
              <a:t>，进行搜索，然后打开搜索出的“用户账户控制设置”进行</a:t>
            </a:r>
            <a:r>
              <a:rPr lang="zh-CN" altLang="en-US" sz="1800" dirty="0">
                <a:latin typeface="微软雅黑" pitchFamily="34" charset="-122"/>
                <a:ea typeface="微软雅黑" pitchFamily="34" charset="-122"/>
              </a:rPr>
              <a:t>修改）</a:t>
            </a:r>
          </a:p>
          <a:p>
            <a:endParaRPr lang="zh-CN" altLang="en-US" sz="1500" dirty="0">
              <a:ea typeface="Gulim" pitchFamily="34" charset="-127"/>
            </a:endParaRPr>
          </a:p>
          <a:p>
            <a:pPr>
              <a:buNone/>
            </a:pPr>
            <a:r>
              <a:rPr lang="zh-CN" altLang="en-US" sz="1500" dirty="0">
                <a:ea typeface="Gulim" pitchFamily="34" charset="-127"/>
              </a:rPr>
              <a:t>   </a:t>
            </a:r>
            <a:endParaRPr lang="ko-KR" altLang="en-US" sz="1500" dirty="0">
              <a:ea typeface="Gulim" pitchFamily="34" charset="-127"/>
            </a:endParaRPr>
          </a:p>
        </p:txBody>
      </p:sp>
      <p:pic>
        <p:nvPicPr>
          <p:cNvPr id="9" name="Picture 3"/>
          <p:cNvPicPr>
            <a:picLocks noChangeAspect="1" noChangeArrowheads="1"/>
          </p:cNvPicPr>
          <p:nvPr/>
        </p:nvPicPr>
        <p:blipFill>
          <a:blip r:embed="rId2"/>
          <a:srcRect/>
          <a:stretch>
            <a:fillRect/>
          </a:stretch>
        </p:blipFill>
        <p:spPr bwMode="auto">
          <a:xfrm>
            <a:off x="4643438" y="1500174"/>
            <a:ext cx="3286148" cy="412031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安装</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785786" y="1500174"/>
            <a:ext cx="3357586" cy="4429156"/>
          </a:xfrm>
        </p:spPr>
        <p:txBody>
          <a:bodyPr/>
          <a:lstStyle/>
          <a:p>
            <a:r>
              <a:rPr lang="en-US" sz="1800" dirty="0">
                <a:latin typeface="微软雅黑" pitchFamily="34" charset="-122"/>
                <a:ea typeface="微软雅黑" pitchFamily="34" charset="-122"/>
              </a:rPr>
              <a:t>d </a:t>
            </a:r>
            <a:r>
              <a:rPr lang="zh-CN" altLang="en-US" sz="1800" dirty="0">
                <a:latin typeface="微软雅黑" pitchFamily="34" charset="-122"/>
                <a:ea typeface="微软雅黑" pitchFamily="34" charset="-122"/>
              </a:rPr>
              <a:t>、运行软件安装文件夹里的</a:t>
            </a:r>
            <a:r>
              <a:rPr lang="en-US" altLang="zh-CN" sz="1800" dirty="0" err="1">
                <a:latin typeface="微软雅黑" pitchFamily="34" charset="-122"/>
                <a:ea typeface="微软雅黑" pitchFamily="34" charset="-122"/>
              </a:rPr>
              <a:t>AutoRun</a:t>
            </a:r>
            <a:r>
              <a:rPr lang="zh-CN" altLang="en-US" sz="1800" dirty="0">
                <a:latin typeface="微软雅黑" pitchFamily="34" charset="-122"/>
                <a:ea typeface="微软雅黑" pitchFamily="34" charset="-122"/>
              </a:rPr>
              <a:t>安装程序，大部分用户选择</a:t>
            </a:r>
            <a:r>
              <a:rPr lang="en-US" altLang="zh-CN" sz="1800" dirty="0">
                <a:latin typeface="微软雅黑" pitchFamily="34" charset="-122"/>
                <a:ea typeface="微软雅黑" pitchFamily="34" charset="-122"/>
              </a:rPr>
              <a:t>Access</a:t>
            </a:r>
            <a:r>
              <a:rPr lang="zh-CN" altLang="en-US" sz="1800" dirty="0">
                <a:latin typeface="微软雅黑" pitchFamily="34" charset="-122"/>
                <a:ea typeface="微软雅黑" pitchFamily="34" charset="-122"/>
              </a:rPr>
              <a:t>版安装单机版软件安装即可。如果确实有需要的用户，可以选择</a:t>
            </a:r>
            <a:r>
              <a:rPr lang="en-US" altLang="zh-CN" sz="1800" dirty="0">
                <a:latin typeface="微软雅黑" pitchFamily="34" charset="-122"/>
                <a:ea typeface="微软雅黑" pitchFamily="34" charset="-122"/>
              </a:rPr>
              <a:t>SQL</a:t>
            </a:r>
            <a:r>
              <a:rPr lang="zh-CN" altLang="en-US" sz="1800" dirty="0">
                <a:latin typeface="微软雅黑" pitchFamily="34" charset="-122"/>
                <a:ea typeface="微软雅黑" pitchFamily="34" charset="-122"/>
              </a:rPr>
              <a:t>版安装（</a:t>
            </a:r>
            <a:r>
              <a:rPr lang="en-US" altLang="zh-CN" sz="1800" dirty="0">
                <a:latin typeface="微软雅黑" pitchFamily="34" charset="-122"/>
                <a:ea typeface="微软雅黑" pitchFamily="34" charset="-122"/>
              </a:rPr>
              <a:t>SQL</a:t>
            </a:r>
            <a:r>
              <a:rPr lang="zh-CN" altLang="en-US" sz="1800" dirty="0">
                <a:latin typeface="微软雅黑" pitchFamily="34" charset="-122"/>
                <a:ea typeface="微软雅黑" pitchFamily="34" charset="-122"/>
              </a:rPr>
              <a:t>版软件需要微软公司的</a:t>
            </a:r>
            <a:r>
              <a:rPr lang="en-US" altLang="zh-CN" sz="1800" dirty="0">
                <a:latin typeface="微软雅黑" pitchFamily="34" charset="-122"/>
                <a:ea typeface="微软雅黑" pitchFamily="34" charset="-122"/>
              </a:rPr>
              <a:t>SQL Server</a:t>
            </a:r>
            <a:r>
              <a:rPr lang="zh-CN" altLang="en-US" sz="1800" dirty="0">
                <a:latin typeface="微软雅黑" pitchFamily="34" charset="-122"/>
                <a:ea typeface="微软雅黑" pitchFamily="34" charset="-122"/>
              </a:rPr>
              <a:t>数据库软件支持才能使用，该软件因为版权问题，公司无法提供，需要客户自行购买安装，版本为</a:t>
            </a:r>
            <a:r>
              <a:rPr lang="en-US" altLang="zh-CN" sz="1800" dirty="0">
                <a:latin typeface="微软雅黑" pitchFamily="34" charset="-122"/>
                <a:ea typeface="微软雅黑" pitchFamily="34" charset="-122"/>
              </a:rPr>
              <a:t>2000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2005</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2008</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2012</a:t>
            </a:r>
            <a:r>
              <a:rPr lang="zh-CN" altLang="en-US" sz="1800" dirty="0">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a:p>
            <a:r>
              <a:rPr lang="en-US"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e</a:t>
            </a:r>
            <a:r>
              <a:rPr lang="zh-CN" altLang="en-US" sz="1800" dirty="0">
                <a:latin typeface="微软雅黑" pitchFamily="34" charset="-122"/>
                <a:ea typeface="微软雅黑" pitchFamily="34" charset="-122"/>
              </a:rPr>
              <a:t>、安装过程图解（如图示例）</a:t>
            </a:r>
          </a:p>
          <a:p>
            <a:endParaRPr lang="en-US" sz="1800" dirty="0">
              <a:ea typeface="Gulim" pitchFamily="34" charset="-127"/>
            </a:endParaRPr>
          </a:p>
          <a:p>
            <a:pPr>
              <a:buNone/>
            </a:pPr>
            <a:endParaRPr lang="ko-KR" altLang="en-US" sz="1800" dirty="0">
              <a:ea typeface="Gulim" pitchFamily="34" charset="-127"/>
            </a:endParaRPr>
          </a:p>
        </p:txBody>
      </p:sp>
      <p:pic>
        <p:nvPicPr>
          <p:cNvPr id="8" name="Picture 1" descr="C:\Users\HOME1\AppData\Roaming\Tencent\Users\1211742436\QQ\WinTemp\RichOle\%[OZSQ5KZ{7PFKL(T9_RHK0.png"/>
          <p:cNvPicPr>
            <a:picLocks noChangeAspect="1" noChangeArrowheads="1"/>
          </p:cNvPicPr>
          <p:nvPr/>
        </p:nvPicPr>
        <p:blipFill>
          <a:blip r:embed="rId2"/>
          <a:srcRect/>
          <a:stretch>
            <a:fillRect/>
          </a:stretch>
        </p:blipFill>
        <p:spPr bwMode="auto">
          <a:xfrm>
            <a:off x="4429124" y="1770887"/>
            <a:ext cx="1592267" cy="1593252"/>
          </a:xfrm>
          <a:prstGeom prst="rect">
            <a:avLst/>
          </a:prstGeom>
          <a:noFill/>
          <a:ln w="9525">
            <a:noFill/>
            <a:miter lim="800000"/>
            <a:headEnd/>
            <a:tailEnd/>
          </a:ln>
        </p:spPr>
      </p:pic>
      <p:pic>
        <p:nvPicPr>
          <p:cNvPr id="9" name="Picture 2" descr="C:\Users\HOME1\AppData\Roaming\Tencent\Users\1211742436\QQ\WinTemp\RichOle\4V5LOQ0T2(O~_9R6$~ME)X0.png"/>
          <p:cNvPicPr>
            <a:picLocks noChangeAspect="1" noChangeArrowheads="1"/>
          </p:cNvPicPr>
          <p:nvPr/>
        </p:nvPicPr>
        <p:blipFill>
          <a:blip r:embed="rId3"/>
          <a:srcRect/>
          <a:stretch>
            <a:fillRect/>
          </a:stretch>
        </p:blipFill>
        <p:spPr bwMode="auto">
          <a:xfrm>
            <a:off x="6804442" y="1784953"/>
            <a:ext cx="1571316" cy="1572609"/>
          </a:xfrm>
          <a:prstGeom prst="rect">
            <a:avLst/>
          </a:prstGeom>
          <a:noFill/>
          <a:ln w="9525">
            <a:noFill/>
            <a:miter lim="800000"/>
            <a:headEnd/>
            <a:tailEnd/>
          </a:ln>
        </p:spPr>
      </p:pic>
      <p:pic>
        <p:nvPicPr>
          <p:cNvPr id="10" name="Picture 3" descr="C:\Users\HOME1\AppData\Roaming\Tencent\Users\1211742436\QQ\WinTemp\RichOle\T8X[_F5~U95G~G[`L79}KOC.png"/>
          <p:cNvPicPr>
            <a:picLocks noChangeAspect="1" noChangeArrowheads="1"/>
          </p:cNvPicPr>
          <p:nvPr/>
        </p:nvPicPr>
        <p:blipFill>
          <a:blip r:embed="rId4"/>
          <a:srcRect/>
          <a:stretch>
            <a:fillRect/>
          </a:stretch>
        </p:blipFill>
        <p:spPr bwMode="auto">
          <a:xfrm>
            <a:off x="6804442" y="4142407"/>
            <a:ext cx="1571639" cy="1572609"/>
          </a:xfrm>
          <a:prstGeom prst="rect">
            <a:avLst/>
          </a:prstGeom>
          <a:noFill/>
          <a:ln w="9525">
            <a:noFill/>
            <a:miter lim="800000"/>
            <a:headEnd/>
            <a:tailEnd/>
          </a:ln>
        </p:spPr>
      </p:pic>
      <p:sp>
        <p:nvSpPr>
          <p:cNvPr id="11" name="右箭头 10"/>
          <p:cNvSpPr/>
          <p:nvPr/>
        </p:nvSpPr>
        <p:spPr>
          <a:xfrm>
            <a:off x="6304376" y="2356457"/>
            <a:ext cx="294862" cy="26789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右箭头 11"/>
          <p:cNvSpPr/>
          <p:nvPr/>
        </p:nvSpPr>
        <p:spPr>
          <a:xfrm>
            <a:off x="7447384" y="3570903"/>
            <a:ext cx="294862" cy="267891"/>
          </a:xfrm>
          <a:prstGeom prst="rightArrow">
            <a:avLst/>
          </a:prstGeom>
          <a:solidFill>
            <a:srgbClr val="FF0000"/>
          </a:solidFill>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12"/>
          <p:cNvSpPr/>
          <p:nvPr/>
        </p:nvSpPr>
        <p:spPr>
          <a:xfrm>
            <a:off x="5643570" y="2128077"/>
            <a:ext cx="294865"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4" name="矩形 13"/>
          <p:cNvSpPr/>
          <p:nvPr/>
        </p:nvSpPr>
        <p:spPr>
          <a:xfrm>
            <a:off x="7929586" y="2199515"/>
            <a:ext cx="294865"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5" name="矩形 14"/>
          <p:cNvSpPr/>
          <p:nvPr/>
        </p:nvSpPr>
        <p:spPr>
          <a:xfrm>
            <a:off x="8018888" y="4713911"/>
            <a:ext cx="294865"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安装</a:t>
            </a:r>
            <a:endParaRPr lang="ko-KR" altLang="en-US" dirty="0">
              <a:latin typeface="庞门正道标题体" pitchFamily="2" charset="-122"/>
              <a:ea typeface="Gulim" pitchFamily="34" charset="-127"/>
            </a:endParaRPr>
          </a:p>
        </p:txBody>
      </p:sp>
      <p:sp>
        <p:nvSpPr>
          <p:cNvPr id="7171" name="Rectangle 3"/>
          <p:cNvSpPr>
            <a:spLocks noGrp="1" noChangeArrowheads="1"/>
          </p:cNvSpPr>
          <p:nvPr>
            <p:ph type="body" sz="half" idx="1"/>
          </p:nvPr>
        </p:nvSpPr>
        <p:spPr>
          <a:xfrm>
            <a:off x="1142976" y="2232413"/>
            <a:ext cx="2925684" cy="3053975"/>
          </a:xfrm>
        </p:spPr>
        <p:txBody>
          <a:bodyPr/>
          <a:lstStyle/>
          <a:p>
            <a:r>
              <a:rPr lang="zh-CN" altLang="en-US" sz="1800" dirty="0">
                <a:latin typeface="微软雅黑" pitchFamily="34" charset="-122"/>
                <a:ea typeface="微软雅黑" pitchFamily="34" charset="-122"/>
              </a:rPr>
              <a:t>安装过程中到“选择软件安装目的地”页面时，点击“浏览”按钮，在选择路径窗口中，直接将“完整路径”下的盘符</a:t>
            </a:r>
            <a:r>
              <a:rPr lang="en-US" altLang="zh-CN" sz="1800" dirty="0">
                <a:latin typeface="微软雅黑" pitchFamily="34" charset="-122"/>
                <a:ea typeface="微软雅黑" pitchFamily="34" charset="-122"/>
              </a:rPr>
              <a:t>C</a:t>
            </a:r>
            <a:r>
              <a:rPr lang="zh-CN" altLang="en-US" sz="1800" dirty="0">
                <a:latin typeface="微软雅黑" pitchFamily="34" charset="-122"/>
                <a:ea typeface="微软雅黑" pitchFamily="34" charset="-122"/>
              </a:rPr>
              <a:t>更改为非系统盘符（</a:t>
            </a:r>
            <a:r>
              <a:rPr lang="en-US" altLang="zh-CN" sz="1800" dirty="0">
                <a:latin typeface="微软雅黑" pitchFamily="34" charset="-122"/>
                <a:ea typeface="微软雅黑" pitchFamily="34" charset="-122"/>
              </a:rPr>
              <a:t>D</a:t>
            </a:r>
            <a:r>
              <a:rPr lang="zh-CN" altLang="en-US" sz="1800" dirty="0">
                <a:latin typeface="微软雅黑" pitchFamily="34" charset="-122"/>
                <a:ea typeface="微软雅黑" pitchFamily="34" charset="-122"/>
              </a:rPr>
              <a:t>或者</a:t>
            </a:r>
            <a:r>
              <a:rPr lang="en-US" altLang="zh-CN" sz="1800" dirty="0">
                <a:latin typeface="微软雅黑" pitchFamily="34" charset="-122"/>
                <a:ea typeface="微软雅黑" pitchFamily="34" charset="-122"/>
              </a:rPr>
              <a:t>E</a:t>
            </a:r>
            <a:r>
              <a:rPr lang="zh-CN" altLang="en-US" sz="1800" dirty="0">
                <a:latin typeface="微软雅黑" pitchFamily="34" charset="-122"/>
                <a:ea typeface="微软雅黑" pitchFamily="34" charset="-122"/>
              </a:rPr>
              <a:t>）。</a:t>
            </a:r>
            <a:endParaRPr lang="en-US" sz="1800" dirty="0">
              <a:latin typeface="微软雅黑" pitchFamily="34" charset="-122"/>
              <a:ea typeface="微软雅黑" pitchFamily="34" charset="-122"/>
            </a:endParaRPr>
          </a:p>
          <a:p>
            <a:pPr>
              <a:buNone/>
            </a:pPr>
            <a:endParaRPr lang="ko-KR" altLang="en-US" sz="1800" dirty="0">
              <a:ea typeface="Gulim" pitchFamily="34" charset="-127"/>
            </a:endParaRPr>
          </a:p>
        </p:txBody>
      </p:sp>
      <p:pic>
        <p:nvPicPr>
          <p:cNvPr id="16" name="Picture 2" descr="C:\Users\HOME1\AppData\Roaming\Tencent\Users\1211742436\QQ\WinTemp\RichOle\CHPWY7(J~}HBH53TGN0~R~M.png"/>
          <p:cNvPicPr>
            <a:picLocks noChangeAspect="1" noChangeArrowheads="1"/>
          </p:cNvPicPr>
          <p:nvPr/>
        </p:nvPicPr>
        <p:blipFill>
          <a:blip r:embed="rId2"/>
          <a:srcRect/>
          <a:stretch>
            <a:fillRect/>
          </a:stretch>
        </p:blipFill>
        <p:spPr bwMode="auto">
          <a:xfrm>
            <a:off x="4643439" y="1881731"/>
            <a:ext cx="1763634" cy="1764967"/>
          </a:xfrm>
          <a:prstGeom prst="rect">
            <a:avLst/>
          </a:prstGeom>
          <a:noFill/>
          <a:ln w="9525">
            <a:noFill/>
            <a:miter lim="800000"/>
            <a:headEnd/>
            <a:tailEnd/>
          </a:ln>
        </p:spPr>
      </p:pic>
      <p:sp>
        <p:nvSpPr>
          <p:cNvPr id="15" name="矩形 14"/>
          <p:cNvSpPr/>
          <p:nvPr/>
        </p:nvSpPr>
        <p:spPr>
          <a:xfrm>
            <a:off x="6106251" y="2007378"/>
            <a:ext cx="220455"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7" name="Picture 1" descr="C:\Users\HOME1\AppData\Roaming\Tencent\Users\1211742436\QQ\WinTemp\RichOle\O8SDDEC50VEMAAO(({29KP0.png"/>
          <p:cNvPicPr>
            <a:picLocks noChangeAspect="1" noChangeArrowheads="1"/>
          </p:cNvPicPr>
          <p:nvPr/>
        </p:nvPicPr>
        <p:blipFill>
          <a:blip r:embed="rId3"/>
          <a:srcRect/>
          <a:stretch>
            <a:fillRect/>
          </a:stretch>
        </p:blipFill>
        <p:spPr bwMode="auto">
          <a:xfrm>
            <a:off x="6929454" y="1966690"/>
            <a:ext cx="1113364" cy="1704839"/>
          </a:xfrm>
          <a:prstGeom prst="rect">
            <a:avLst/>
          </a:prstGeom>
          <a:noFill/>
          <a:ln w="9525">
            <a:noFill/>
            <a:miter lim="800000"/>
            <a:headEnd/>
            <a:tailEnd/>
          </a:ln>
        </p:spPr>
      </p:pic>
      <p:pic>
        <p:nvPicPr>
          <p:cNvPr id="18" name="Picture 2" descr="C:\Users\HOME1\AppData\Roaming\Tencent\Users\1211742436\QQ\WinTemp\RichOle\1QS8A_}CHQV]DY@WUI$97AO.png"/>
          <p:cNvPicPr>
            <a:picLocks noChangeAspect="1" noChangeArrowheads="1"/>
          </p:cNvPicPr>
          <p:nvPr/>
        </p:nvPicPr>
        <p:blipFill>
          <a:blip r:embed="rId4"/>
          <a:srcRect/>
          <a:stretch>
            <a:fillRect/>
          </a:stretch>
        </p:blipFill>
        <p:spPr bwMode="auto">
          <a:xfrm>
            <a:off x="6215074" y="4109830"/>
            <a:ext cx="1675452" cy="1676624"/>
          </a:xfrm>
          <a:prstGeom prst="rect">
            <a:avLst/>
          </a:prstGeom>
          <a:noFill/>
          <a:ln w="9525">
            <a:noFill/>
            <a:miter lim="800000"/>
            <a:headEnd/>
            <a:tailEnd/>
          </a:ln>
        </p:spPr>
      </p:pic>
      <p:sp>
        <p:nvSpPr>
          <p:cNvPr id="19" name="右箭头 18"/>
          <p:cNvSpPr/>
          <p:nvPr/>
        </p:nvSpPr>
        <p:spPr>
          <a:xfrm>
            <a:off x="7215206" y="3824078"/>
            <a:ext cx="308634" cy="223831"/>
          </a:xfrm>
          <a:prstGeom prst="rightArrow">
            <a:avLst/>
          </a:prstGeom>
          <a:solidFill>
            <a:srgbClr val="FF0000"/>
          </a:solidFill>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4" name="直接箭头连接符 23"/>
          <p:cNvCxnSpPr/>
          <p:nvPr/>
        </p:nvCxnSpPr>
        <p:spPr bwMode="auto">
          <a:xfrm rot="5400000" flipH="1" flipV="1">
            <a:off x="6215074" y="2038128"/>
            <a:ext cx="785818" cy="785818"/>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5" name="矩形 24"/>
          <p:cNvSpPr/>
          <p:nvPr/>
        </p:nvSpPr>
        <p:spPr>
          <a:xfrm>
            <a:off x="7643834" y="2895384"/>
            <a:ext cx="220455"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6" name="矩形 25"/>
          <p:cNvSpPr/>
          <p:nvPr/>
        </p:nvSpPr>
        <p:spPr>
          <a:xfrm>
            <a:off x="7643834" y="4252706"/>
            <a:ext cx="220455"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6</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latin typeface="庞门正道标题体" pitchFamily="2" charset="-122"/>
                <a:ea typeface="庞门正道标题体" pitchFamily="2" charset="-122"/>
              </a:rPr>
              <a:t>安装</a:t>
            </a:r>
            <a:endParaRPr lang="ko-KR" altLang="en-US" dirty="0">
              <a:latin typeface="庞门正道标题体" pitchFamily="2" charset="-122"/>
              <a:ea typeface="Gulim" pitchFamily="34" charset="-127"/>
            </a:endParaRPr>
          </a:p>
        </p:txBody>
      </p:sp>
      <p:pic>
        <p:nvPicPr>
          <p:cNvPr id="7172" name="Picture 4"/>
          <p:cNvPicPr>
            <a:picLocks noGrp="1" noChangeAspect="1" noChangeArrowheads="1"/>
          </p:cNvPicPr>
          <p:nvPr>
            <p:ph sz="half" idx="2"/>
          </p:nvPr>
        </p:nvPicPr>
        <p:blipFill>
          <a:blip r:embed="rId2"/>
          <a:srcRect/>
          <a:stretch>
            <a:fillRect/>
          </a:stretch>
        </p:blipFill>
        <p:spPr>
          <a:xfrm>
            <a:off x="4566196" y="4500565"/>
            <a:ext cx="648296" cy="247650"/>
          </a:xfrm>
          <a:noFill/>
          <a:ln/>
        </p:spPr>
      </p:pic>
      <p:pic>
        <p:nvPicPr>
          <p:cNvPr id="14" name="Picture 2" descr="C:\Users\HOME1\AppData\Roaming\Tencent\Users\1211742436\QQ\WinTemp\RichOle\6L_N2838_MXMZ$RFZ`C%L7X.png"/>
          <p:cNvPicPr>
            <a:picLocks noChangeAspect="1" noChangeArrowheads="1"/>
          </p:cNvPicPr>
          <p:nvPr/>
        </p:nvPicPr>
        <p:blipFill>
          <a:blip r:embed="rId3"/>
          <a:srcRect/>
          <a:stretch>
            <a:fillRect/>
          </a:stretch>
        </p:blipFill>
        <p:spPr bwMode="auto">
          <a:xfrm>
            <a:off x="2143108" y="3774279"/>
            <a:ext cx="1338560" cy="1339453"/>
          </a:xfrm>
          <a:prstGeom prst="rect">
            <a:avLst/>
          </a:prstGeom>
          <a:noFill/>
          <a:ln w="9525">
            <a:noFill/>
            <a:miter lim="800000"/>
            <a:headEnd/>
            <a:tailEnd/>
          </a:ln>
        </p:spPr>
      </p:pic>
      <p:pic>
        <p:nvPicPr>
          <p:cNvPr id="20" name="Picture 3" descr="C:\Users\HOME1\AppData\Roaming\Tencent\Users\1211742436\QQ\WinTemp\RichOle\JU5ZH]IOUQ9DQ5%]OJ{N8AQ.png"/>
          <p:cNvPicPr>
            <a:picLocks noChangeAspect="1" noChangeArrowheads="1"/>
          </p:cNvPicPr>
          <p:nvPr/>
        </p:nvPicPr>
        <p:blipFill>
          <a:blip r:embed="rId4"/>
          <a:srcRect/>
          <a:stretch>
            <a:fillRect/>
          </a:stretch>
        </p:blipFill>
        <p:spPr bwMode="auto">
          <a:xfrm>
            <a:off x="4572000" y="3857628"/>
            <a:ext cx="1284982" cy="1285875"/>
          </a:xfrm>
          <a:prstGeom prst="rect">
            <a:avLst/>
          </a:prstGeom>
          <a:noFill/>
          <a:ln w="9525">
            <a:noFill/>
            <a:miter lim="800000"/>
            <a:headEnd/>
            <a:tailEnd/>
          </a:ln>
        </p:spPr>
      </p:pic>
      <p:sp>
        <p:nvSpPr>
          <p:cNvPr id="21" name="右箭头 20"/>
          <p:cNvSpPr/>
          <p:nvPr/>
        </p:nvSpPr>
        <p:spPr>
          <a:xfrm>
            <a:off x="2705683" y="3345651"/>
            <a:ext cx="241102" cy="214313"/>
          </a:xfrm>
          <a:prstGeom prst="rightArrow">
            <a:avLst/>
          </a:prstGeom>
          <a:solidFill>
            <a:srgbClr val="FF0000"/>
          </a:solidFill>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265" name="Picture 1" descr="C:\Users\Administrator\AppData\Roaming\Tencent\Users\1211742436\QQ\WinTemp\RichOle\2@$4L[J~U@~82PP3)OZ{5PN.png"/>
          <p:cNvPicPr>
            <a:picLocks noChangeAspect="1" noChangeArrowheads="1"/>
          </p:cNvPicPr>
          <p:nvPr/>
        </p:nvPicPr>
        <p:blipFill>
          <a:blip r:embed="rId5"/>
          <a:srcRect/>
          <a:stretch>
            <a:fillRect/>
          </a:stretch>
        </p:blipFill>
        <p:spPr bwMode="auto">
          <a:xfrm>
            <a:off x="7072330" y="2714620"/>
            <a:ext cx="500066" cy="577457"/>
          </a:xfrm>
          <a:prstGeom prst="rect">
            <a:avLst/>
          </a:prstGeom>
          <a:noFill/>
        </p:spPr>
      </p:pic>
      <p:sp>
        <p:nvSpPr>
          <p:cNvPr id="23" name="矩形 22"/>
          <p:cNvSpPr/>
          <p:nvPr/>
        </p:nvSpPr>
        <p:spPr>
          <a:xfrm>
            <a:off x="3228072" y="1899031"/>
            <a:ext cx="200920"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7</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5" name="矩形 24"/>
          <p:cNvSpPr/>
          <p:nvPr/>
        </p:nvSpPr>
        <p:spPr>
          <a:xfrm>
            <a:off x="3268256" y="3881435"/>
            <a:ext cx="200920"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8</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6" name="矩形 25"/>
          <p:cNvSpPr/>
          <p:nvPr/>
        </p:nvSpPr>
        <p:spPr>
          <a:xfrm>
            <a:off x="5600223" y="4154316"/>
            <a:ext cx="206320"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9</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6" name="Rectangle 3">
            <a:extLst>
              <a:ext uri="{FF2B5EF4-FFF2-40B4-BE49-F238E27FC236}">
                <a16:creationId xmlns:a16="http://schemas.microsoft.com/office/drawing/2014/main" xmlns="" id="{F082FCFC-1079-4CD8-AAC8-07E42C188413}"/>
              </a:ext>
            </a:extLst>
          </p:cNvPr>
          <p:cNvSpPr txBox="1">
            <a:spLocks noChangeArrowheads="1"/>
          </p:cNvSpPr>
          <p:nvPr/>
        </p:nvSpPr>
        <p:spPr bwMode="auto">
          <a:xfrm>
            <a:off x="4595146" y="2357431"/>
            <a:ext cx="3405878" cy="18905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lr>
                <a:schemeClr val="accent1"/>
              </a:buClr>
              <a:buFont typeface="Wingdings" pitchFamily="2" charset="2"/>
              <a:buChar char="v"/>
              <a:defRPr sz="2100" b="1">
                <a:solidFill>
                  <a:schemeClr val="accent1"/>
                </a:solidFill>
                <a:latin typeface="+mn-lt"/>
                <a:ea typeface="+mn-ea"/>
                <a:cs typeface="+mn-cs"/>
              </a:defRPr>
            </a:lvl1pPr>
            <a:lvl2pPr marL="557213" indent="-214313" algn="l" rtl="0" fontAlgn="base">
              <a:spcBef>
                <a:spcPct val="20000"/>
              </a:spcBef>
              <a:spcAft>
                <a:spcPct val="0"/>
              </a:spcAft>
              <a:buClr>
                <a:schemeClr val="tx2"/>
              </a:buClr>
              <a:buSzPct val="60000"/>
              <a:buFont typeface="Wingdings" pitchFamily="2" charset="2"/>
              <a:buChar char="n"/>
              <a:defRPr sz="1800">
                <a:solidFill>
                  <a:schemeClr val="tx2"/>
                </a:solidFill>
                <a:latin typeface="+mn-lt"/>
              </a:defRPr>
            </a:lvl2pPr>
            <a:lvl3pPr marL="857250" indent="-171450" algn="l" rtl="0" fontAlgn="base">
              <a:spcBef>
                <a:spcPct val="20000"/>
              </a:spcBef>
              <a:spcAft>
                <a:spcPct val="0"/>
              </a:spcAft>
              <a:buClr>
                <a:schemeClr val="folHlink"/>
              </a:buClr>
              <a:buSzPct val="60000"/>
              <a:buFont typeface="Wingdings" pitchFamily="2" charset="2"/>
              <a:buChar char="n"/>
              <a:defRPr sz="1800">
                <a:solidFill>
                  <a:schemeClr val="tx2"/>
                </a:solidFill>
                <a:latin typeface="+mn-lt"/>
              </a:defRPr>
            </a:lvl3pPr>
            <a:lvl4pPr marL="1200150" indent="-171450" algn="l" rtl="0" fontAlgn="base">
              <a:spcBef>
                <a:spcPct val="20000"/>
              </a:spcBef>
              <a:spcAft>
                <a:spcPct val="0"/>
              </a:spcAft>
              <a:buClr>
                <a:schemeClr val="tx2"/>
              </a:buClr>
              <a:buSzPct val="60000"/>
              <a:buFont typeface="Wingdings" pitchFamily="2" charset="2"/>
              <a:buChar char="n"/>
              <a:defRPr sz="1500">
                <a:solidFill>
                  <a:schemeClr val="tx2"/>
                </a:solidFill>
                <a:latin typeface="+mn-lt"/>
              </a:defRPr>
            </a:lvl4pPr>
            <a:lvl5pPr marL="15430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5pPr>
            <a:lvl6pPr marL="18859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6pPr>
            <a:lvl7pPr marL="22288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7pPr>
            <a:lvl8pPr marL="25717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8pPr>
            <a:lvl9pPr marL="2914650" indent="-171450" algn="l" rtl="0" fontAlgn="base">
              <a:spcBef>
                <a:spcPct val="20000"/>
              </a:spcBef>
              <a:spcAft>
                <a:spcPct val="0"/>
              </a:spcAft>
              <a:buClr>
                <a:schemeClr val="folHlink"/>
              </a:buClr>
              <a:buSzPct val="60000"/>
              <a:buFont typeface="Wingdings" pitchFamily="2" charset="2"/>
              <a:buChar char="n"/>
              <a:defRPr sz="1500">
                <a:solidFill>
                  <a:schemeClr val="tx2"/>
                </a:solidFill>
                <a:latin typeface="+mn-lt"/>
              </a:defRPr>
            </a:lvl9pPr>
          </a:lstStyle>
          <a:p>
            <a:pPr eaLnBrk="1" hangingPunct="1"/>
            <a:r>
              <a:rPr lang="zh-CN" altLang="en-US" sz="1800" kern="0" dirty="0">
                <a:latin typeface="微软雅黑" pitchFamily="34" charset="-122"/>
                <a:ea typeface="微软雅黑" pitchFamily="34" charset="-122"/>
              </a:rPr>
              <a:t>安装完成后，在桌面上生成一个快捷方式的图标         </a:t>
            </a:r>
            <a:r>
              <a:rPr lang="zh-CN" altLang="en-US" sz="1800" kern="0" dirty="0" smtClean="0">
                <a:latin typeface="微软雅黑" pitchFamily="34" charset="-122"/>
                <a:ea typeface="微软雅黑" pitchFamily="34" charset="-122"/>
              </a:rPr>
              <a:t>，</a:t>
            </a:r>
            <a:r>
              <a:rPr lang="zh-CN" altLang="en-US" sz="1800" kern="0" dirty="0">
                <a:latin typeface="微软雅黑" pitchFamily="34" charset="-122"/>
                <a:ea typeface="微软雅黑" pitchFamily="34" charset="-122"/>
              </a:rPr>
              <a:t>点击后可运行软件。</a:t>
            </a:r>
            <a:endParaRPr lang="en-US" altLang="zh-CN" sz="1800" kern="0" dirty="0">
              <a:latin typeface="微软雅黑" pitchFamily="34" charset="-122"/>
              <a:ea typeface="微软雅黑" pitchFamily="34" charset="-122"/>
            </a:endParaRPr>
          </a:p>
        </p:txBody>
      </p:sp>
      <p:pic>
        <p:nvPicPr>
          <p:cNvPr id="17" name="Picture 1" descr="C:\Users\HOME1\AppData\Roaming\Tencent\Users\1211742436\QQ\WinTemp\RichOle\XMBG_VX`L6FTNP(D6Q]K_AP.png">
            <a:extLst>
              <a:ext uri="{FF2B5EF4-FFF2-40B4-BE49-F238E27FC236}">
                <a16:creationId xmlns:a16="http://schemas.microsoft.com/office/drawing/2014/main" xmlns="" id="{19B1AC54-F3BD-4BA4-87B0-AD9E7EC173E7}"/>
              </a:ext>
            </a:extLst>
          </p:cNvPr>
          <p:cNvPicPr>
            <a:picLocks noChangeAspect="1" noChangeArrowheads="1"/>
          </p:cNvPicPr>
          <p:nvPr/>
        </p:nvPicPr>
        <p:blipFill>
          <a:blip r:embed="rId6"/>
          <a:srcRect/>
          <a:stretch>
            <a:fillRect/>
          </a:stretch>
        </p:blipFill>
        <p:spPr bwMode="auto">
          <a:xfrm>
            <a:off x="2113193" y="1803784"/>
            <a:ext cx="1326059" cy="1327547"/>
          </a:xfrm>
          <a:prstGeom prst="rect">
            <a:avLst/>
          </a:prstGeom>
          <a:noFill/>
          <a:ln w="9525">
            <a:noFill/>
            <a:miter lim="800000"/>
            <a:headEnd/>
            <a:tailEnd/>
          </a:ln>
        </p:spPr>
      </p:pic>
      <p:pic>
        <p:nvPicPr>
          <p:cNvPr id="18" name="Picture 2" descr="C:\Users\HOME1\AppData\Roaming\Tencent\Users\1211742436\QQ\WinTemp\RichOle\6L_N2838_MXMZ$RFZ`C%L7X.png">
            <a:extLst>
              <a:ext uri="{FF2B5EF4-FFF2-40B4-BE49-F238E27FC236}">
                <a16:creationId xmlns:a16="http://schemas.microsoft.com/office/drawing/2014/main" xmlns="" id="{4608851F-F8B0-41C8-89EF-67F797D8D35E}"/>
              </a:ext>
            </a:extLst>
          </p:cNvPr>
          <p:cNvPicPr>
            <a:picLocks noChangeAspect="1" noChangeArrowheads="1"/>
          </p:cNvPicPr>
          <p:nvPr/>
        </p:nvPicPr>
        <p:blipFill>
          <a:blip r:embed="rId3"/>
          <a:srcRect/>
          <a:stretch>
            <a:fillRect/>
          </a:stretch>
        </p:blipFill>
        <p:spPr bwMode="auto">
          <a:xfrm>
            <a:off x="2143108" y="3786190"/>
            <a:ext cx="1338560" cy="1339453"/>
          </a:xfrm>
          <a:prstGeom prst="rect">
            <a:avLst/>
          </a:prstGeom>
          <a:noFill/>
          <a:ln w="9525">
            <a:noFill/>
            <a:miter lim="800000"/>
            <a:headEnd/>
            <a:tailEnd/>
          </a:ln>
        </p:spPr>
      </p:pic>
      <p:sp>
        <p:nvSpPr>
          <p:cNvPr id="19" name="右箭头 20">
            <a:extLst>
              <a:ext uri="{FF2B5EF4-FFF2-40B4-BE49-F238E27FC236}">
                <a16:creationId xmlns:a16="http://schemas.microsoft.com/office/drawing/2014/main" xmlns="" id="{13F85BDD-89B6-40C9-BBE9-F342F910413A}"/>
              </a:ext>
            </a:extLst>
          </p:cNvPr>
          <p:cNvSpPr/>
          <p:nvPr/>
        </p:nvSpPr>
        <p:spPr>
          <a:xfrm>
            <a:off x="2705683" y="3357562"/>
            <a:ext cx="241102" cy="214313"/>
          </a:xfrm>
          <a:prstGeom prst="rightArrow">
            <a:avLst/>
          </a:prstGeom>
          <a:solidFill>
            <a:srgbClr val="FF0000"/>
          </a:solidFill>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矩形 23">
            <a:extLst>
              <a:ext uri="{FF2B5EF4-FFF2-40B4-BE49-F238E27FC236}">
                <a16:creationId xmlns:a16="http://schemas.microsoft.com/office/drawing/2014/main" xmlns="" id="{FDEC09DB-6414-4FDA-BD27-315676803405}"/>
              </a:ext>
            </a:extLst>
          </p:cNvPr>
          <p:cNvSpPr/>
          <p:nvPr/>
        </p:nvSpPr>
        <p:spPr>
          <a:xfrm>
            <a:off x="3143240" y="1857364"/>
            <a:ext cx="200920"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7</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7" name="矩形 26">
            <a:extLst>
              <a:ext uri="{FF2B5EF4-FFF2-40B4-BE49-F238E27FC236}">
                <a16:creationId xmlns:a16="http://schemas.microsoft.com/office/drawing/2014/main" xmlns="" id="{EB6A8B19-4DCC-403A-AA72-D9E4A39040BA}"/>
              </a:ext>
            </a:extLst>
          </p:cNvPr>
          <p:cNvSpPr/>
          <p:nvPr/>
        </p:nvSpPr>
        <p:spPr>
          <a:xfrm>
            <a:off x="3186535" y="3893346"/>
            <a:ext cx="200920" cy="692497"/>
          </a:xfrm>
          <a:prstGeom prst="rect">
            <a:avLst/>
          </a:prstGeom>
          <a:noFill/>
        </p:spPr>
        <p:txBody>
          <a:bodyPr wrap="square" lIns="68580" tIns="34290" rIns="68580" bIns="34290">
            <a:spAutoFit/>
          </a:bodyPr>
          <a:lstStyle/>
          <a:p>
            <a:pPr algn="ctr"/>
            <a:r>
              <a:rPr lang="en-US" altLang="zh-CN"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8</a:t>
            </a:r>
            <a:endParaRPr lang="zh-CN" altLang="en-US" sz="405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9" name="右箭头 20">
            <a:extLst>
              <a:ext uri="{FF2B5EF4-FFF2-40B4-BE49-F238E27FC236}">
                <a16:creationId xmlns:a16="http://schemas.microsoft.com/office/drawing/2014/main" xmlns="" id="{273CDB56-A75C-4B27-A8F9-7D0F41C521E3}"/>
              </a:ext>
            </a:extLst>
          </p:cNvPr>
          <p:cNvSpPr/>
          <p:nvPr/>
        </p:nvSpPr>
        <p:spPr>
          <a:xfrm rot="16200000">
            <a:off x="3929058" y="4286256"/>
            <a:ext cx="241102" cy="214313"/>
          </a:xfrm>
          <a:prstGeom prst="rightArrow">
            <a:avLst/>
          </a:prstGeom>
          <a:solidFill>
            <a:srgbClr val="FF0000"/>
          </a:solidFill>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sld>
</file>

<file path=ppt/theme/theme1.xml><?xml version="1.0" encoding="utf-8"?>
<a:theme xmlns:a="http://schemas.openxmlformats.org/drawingml/2006/main" name="010TGp_BizCom_bl">
  <a:themeElements>
    <a:clrScheme name="010TGp_BizCom_bl 4">
      <a:dk1>
        <a:srgbClr val="1C3A8E"/>
      </a:dk1>
      <a:lt1>
        <a:srgbClr val="FFFFFF"/>
      </a:lt1>
      <a:dk2>
        <a:srgbClr val="000000"/>
      </a:dk2>
      <a:lt2>
        <a:srgbClr val="DDDDDD"/>
      </a:lt2>
      <a:accent1>
        <a:srgbClr val="438FE3"/>
      </a:accent1>
      <a:accent2>
        <a:srgbClr val="CC9900"/>
      </a:accent2>
      <a:accent3>
        <a:srgbClr val="FFFFFF"/>
      </a:accent3>
      <a:accent4>
        <a:srgbClr val="163078"/>
      </a:accent4>
      <a:accent5>
        <a:srgbClr val="B0C6EF"/>
      </a:accent5>
      <a:accent6>
        <a:srgbClr val="B98A00"/>
      </a:accent6>
      <a:hlink>
        <a:srgbClr val="33CCCC"/>
      </a:hlink>
      <a:folHlink>
        <a:srgbClr val="969696"/>
      </a:folHlink>
    </a:clrScheme>
    <a:fontScheme name="010TGp_BizCom_b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0000"/>
        </a:solidFill>
      </a:spPr>
      <a:bodyPr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010TGp_BizCom_bl 1">
        <a:dk1>
          <a:srgbClr val="666699"/>
        </a:dk1>
        <a:lt1>
          <a:srgbClr val="FFFFFF"/>
        </a:lt1>
        <a:dk2>
          <a:srgbClr val="000000"/>
        </a:dk2>
        <a:lt2>
          <a:srgbClr val="F7F4D5"/>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010TGp_BizCom_bl 2">
        <a:dk1>
          <a:srgbClr val="29698D"/>
        </a:dk1>
        <a:lt1>
          <a:srgbClr val="FFFFFF"/>
        </a:lt1>
        <a:dk2>
          <a:srgbClr val="000000"/>
        </a:dk2>
        <a:lt2>
          <a:srgbClr val="D6E1E2"/>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010TGp_BizCom_bl 3">
        <a:dk1>
          <a:srgbClr val="1D528D"/>
        </a:dk1>
        <a:lt1>
          <a:srgbClr val="FFFFFF"/>
        </a:lt1>
        <a:dk2>
          <a:srgbClr val="000000"/>
        </a:dk2>
        <a:lt2>
          <a:srgbClr val="DDDDDD"/>
        </a:lt2>
        <a:accent1>
          <a:srgbClr val="0099CC"/>
        </a:accent1>
        <a:accent2>
          <a:srgbClr val="FF9900"/>
        </a:accent2>
        <a:accent3>
          <a:srgbClr val="FFFFFF"/>
        </a:accent3>
        <a:accent4>
          <a:srgbClr val="174578"/>
        </a:accent4>
        <a:accent5>
          <a:srgbClr val="AACAE2"/>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010TGp_BizCom_bl 4">
        <a:dk1>
          <a:srgbClr val="1C3A8E"/>
        </a:dk1>
        <a:lt1>
          <a:srgbClr val="FFFFFF"/>
        </a:lt1>
        <a:dk2>
          <a:srgbClr val="000000"/>
        </a:dk2>
        <a:lt2>
          <a:srgbClr val="DDDDDD"/>
        </a:lt2>
        <a:accent1>
          <a:srgbClr val="438FE3"/>
        </a:accent1>
        <a:accent2>
          <a:srgbClr val="CC9900"/>
        </a:accent2>
        <a:accent3>
          <a:srgbClr val="FFFFFF"/>
        </a:accent3>
        <a:accent4>
          <a:srgbClr val="163078"/>
        </a:accent4>
        <a:accent5>
          <a:srgbClr val="B0C6EF"/>
        </a:accent5>
        <a:accent6>
          <a:srgbClr val="B98A00"/>
        </a:accent6>
        <a:hlink>
          <a:srgbClr val="33CCCC"/>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194</TotalTime>
  <Pages>0</Pages>
  <Words>3214</Words>
  <Characters>0</Characters>
  <Application>Microsoft Office PowerPoint</Application>
  <DocSecurity>0</DocSecurity>
  <PresentationFormat>全屏显示(4:3)</PresentationFormat>
  <Lines>0</Lines>
  <Paragraphs>179</Paragraphs>
  <Slides>28</Slides>
  <Notes>0</Notes>
  <HiddenSlides>0</HiddenSlides>
  <MMClips>0</MMClips>
  <ScaleCrop>false</ScaleCrop>
  <HeadingPairs>
    <vt:vector size="6" baseType="variant">
      <vt:variant>
        <vt:lpstr>主题</vt:lpstr>
      </vt:variant>
      <vt:variant>
        <vt:i4>2</vt:i4>
      </vt:variant>
      <vt:variant>
        <vt:lpstr>嵌入 OLE 服务器</vt:lpstr>
      </vt:variant>
      <vt:variant>
        <vt:i4>0</vt:i4>
      </vt:variant>
      <vt:variant>
        <vt:lpstr>幻灯片标题</vt:lpstr>
      </vt:variant>
      <vt:variant>
        <vt:i4>28</vt:i4>
      </vt:variant>
    </vt:vector>
  </HeadingPairs>
  <TitlesOfParts>
    <vt:vector size="30" baseType="lpstr">
      <vt:lpstr>010TGp_BizCom_bl</vt:lpstr>
      <vt:lpstr>默认设计模板</vt:lpstr>
      <vt:lpstr>幻灯片 1</vt:lpstr>
      <vt:lpstr>目录</vt:lpstr>
      <vt:lpstr>升级的背景</vt:lpstr>
      <vt:lpstr>升级的必要性</vt:lpstr>
      <vt:lpstr>安装</vt:lpstr>
      <vt:lpstr>安装</vt:lpstr>
      <vt:lpstr>安装</vt:lpstr>
      <vt:lpstr>安装</vt:lpstr>
      <vt:lpstr>安装</vt:lpstr>
      <vt:lpstr>安装</vt:lpstr>
      <vt:lpstr>升级</vt:lpstr>
      <vt:lpstr>衔接</vt:lpstr>
      <vt:lpstr>衔接</vt:lpstr>
      <vt:lpstr>注册</vt:lpstr>
      <vt:lpstr>注册</vt:lpstr>
      <vt:lpstr>使用</vt:lpstr>
      <vt:lpstr>使用</vt:lpstr>
      <vt:lpstr>使用</vt:lpstr>
      <vt:lpstr>使用</vt:lpstr>
      <vt:lpstr>使用</vt:lpstr>
      <vt:lpstr>使用</vt:lpstr>
      <vt:lpstr>使用</vt:lpstr>
      <vt:lpstr>使用</vt:lpstr>
      <vt:lpstr>使用</vt:lpstr>
      <vt:lpstr>使用</vt:lpstr>
      <vt:lpstr>使用</vt:lpstr>
      <vt:lpstr>使用</vt:lpstr>
      <vt:lpstr>幻灯片 28</vt:lpstr>
    </vt:vector>
  </TitlesOfParts>
  <Company>(주)길드디자인</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황정남</dc:creator>
  <cp:lastModifiedBy>Administrator</cp:lastModifiedBy>
  <cp:revision>155</cp:revision>
  <cp:lastPrinted>1899-12-30T00:00:00Z</cp:lastPrinted>
  <dcterms:created xsi:type="dcterms:W3CDTF">2003-10-30T06:31:08Z</dcterms:created>
  <dcterms:modified xsi:type="dcterms:W3CDTF">2021-11-22T03:32:09Z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